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Sorts Mill Goudy"/>
      <p:regular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0" roundtripDataSignature="AMtx7mjvguW7gMD2jwGpLGheOYdH8D0x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SortsMillGoudy-italic.fntdata"/><Relationship Id="rId6" Type="http://schemas.openxmlformats.org/officeDocument/2006/relationships/slide" Target="slides/slide1.xml"/><Relationship Id="rId18" Type="http://schemas.openxmlformats.org/officeDocument/2006/relationships/font" Target="fonts/SortsMillGoudy-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detalle de ventas estaba mal</a:t>
            </a:r>
            <a:endParaRPr/>
          </a:p>
          <a:p>
            <a:pPr indent="0" lvl="0" marL="0" rtl="0" algn="l">
              <a:spcBef>
                <a:spcPts val="0"/>
              </a:spcBef>
              <a:spcAft>
                <a:spcPts val="0"/>
              </a:spcAft>
              <a:buNone/>
            </a:pPr>
            <a:r>
              <a:t/>
            </a:r>
            <a:endParaRPr/>
          </a:p>
        </p:txBody>
      </p:sp>
      <p:sp>
        <p:nvSpPr>
          <p:cNvPr id="191" name="Google Shape;1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En esta </a:t>
            </a:r>
            <a:r>
              <a:rPr lang="es-ES"/>
              <a:t>sección</a:t>
            </a:r>
            <a:r>
              <a:rPr lang="es-ES"/>
              <a:t> hablo del cubo olap</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ES"/>
              <a:t>Es un punto de acceso </a:t>
            </a:r>
            <a:r>
              <a:rPr lang="es-ES"/>
              <a:t>rápido</a:t>
            </a:r>
            <a:r>
              <a:rPr lang="es-ES"/>
              <a:t> a la </a:t>
            </a:r>
            <a:r>
              <a:rPr lang="es-ES"/>
              <a:t>información</a:t>
            </a:r>
            <a:r>
              <a:rPr lang="es-ES"/>
              <a:t> del  </a:t>
            </a:r>
            <a:r>
              <a:rPr lang="es-ES"/>
              <a:t>datawarehouse</a:t>
            </a:r>
            <a:endParaRPr/>
          </a:p>
          <a:p>
            <a:pPr indent="-317500" lvl="0" marL="457200" rtl="0" algn="l">
              <a:spcBef>
                <a:spcPts val="0"/>
              </a:spcBef>
              <a:spcAft>
                <a:spcPts val="0"/>
              </a:spcAft>
              <a:buSzPts val="1400"/>
              <a:buChar char="●"/>
            </a:pPr>
            <a:r>
              <a:rPr lang="es-ES"/>
              <a:t>Con </a:t>
            </a:r>
            <a:r>
              <a:rPr lang="es-ES"/>
              <a:t>él accedemos</a:t>
            </a:r>
            <a:r>
              <a:rPr lang="es-ES"/>
              <a:t> de manera directa a los datos que queremos para poder graficarlos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En este primer caso tenemos  a las </a:t>
            </a:r>
            <a:r>
              <a:rPr lang="es-ES"/>
              <a:t>categorías</a:t>
            </a:r>
            <a:r>
              <a:rPr lang="es-ES"/>
              <a:t> y sus ingresos</a:t>
            </a:r>
            <a:endParaRPr/>
          </a:p>
        </p:txBody>
      </p:sp>
      <p:sp>
        <p:nvSpPr>
          <p:cNvPr id="231" name="Google Shape;2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1e0fa697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b1e0fa697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En estos son vemos los productos </a:t>
            </a:r>
            <a:r>
              <a:rPr lang="es-ES"/>
              <a:t>más</a:t>
            </a:r>
            <a:r>
              <a:rPr lang="es-ES"/>
              <a:t> vendidos seccionados por categoria</a:t>
            </a:r>
            <a:endParaRPr/>
          </a:p>
        </p:txBody>
      </p:sp>
      <p:sp>
        <p:nvSpPr>
          <p:cNvPr id="240" name="Google Shape;240;g1b1e0fa697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l título"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Sorts Mill Goudy"/>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5"/>
          <p:cNvSpPr txBox="1"/>
          <p:nvPr>
            <p:ph idx="1" type="subTitle"/>
          </p:nvPr>
        </p:nvSpPr>
        <p:spPr>
          <a:xfrm>
            <a:off x="1370693" y="377348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8" name="Google Shape;18;p1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8" name="Shape 78"/>
        <p:cNvGrpSpPr/>
        <p:nvPr/>
      </p:nvGrpSpPr>
      <p:grpSpPr>
        <a:xfrm>
          <a:off x="0" y="0"/>
          <a:ext cx="0" cy="0"/>
          <a:chOff x="0" y="0"/>
          <a:chExt cx="0" cy="0"/>
        </a:xfrm>
      </p:grpSpPr>
      <p:sp>
        <p:nvSpPr>
          <p:cNvPr id="79" name="Google Shape;79;p23"/>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Sorts Mill Goudy"/>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3"/>
          <p:cNvSpPr txBox="1"/>
          <p:nvPr>
            <p:ph idx="1" type="body"/>
          </p:nvPr>
        </p:nvSpPr>
        <p:spPr>
          <a:xfrm>
            <a:off x="4855633" y="609600"/>
            <a:ext cx="6411924" cy="508000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81" name="Google Shape;81;p23"/>
          <p:cNvSpPr txBox="1"/>
          <p:nvPr>
            <p:ph idx="2" type="body"/>
          </p:nvPr>
        </p:nvSpPr>
        <p:spPr>
          <a:xfrm>
            <a:off x="913795" y="2673351"/>
            <a:ext cx="3706889" cy="30162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82" name="Google Shape;82;p2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type="picTx">
  <p:cSld name="PICTURE_WITH_CAPTION_TEXT">
    <p:spTree>
      <p:nvGrpSpPr>
        <p:cNvPr id="85" name="Shape 85"/>
        <p:cNvGrpSpPr/>
        <p:nvPr/>
      </p:nvGrpSpPr>
      <p:grpSpPr>
        <a:xfrm>
          <a:off x="0" y="0"/>
          <a:ext cx="0" cy="0"/>
          <a:chOff x="0" y="0"/>
          <a:chExt cx="0" cy="0"/>
        </a:xfrm>
      </p:grpSpPr>
      <p:pic>
        <p:nvPicPr>
          <p:cNvPr descr="Slate-V2-HD-vertPhotoInset.png" id="86" name="Google Shape;86;p24"/>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87" name="Google Shape;87;p24"/>
          <p:cNvSpPr txBox="1"/>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lnSpc>
                <a:spcPct val="90000"/>
              </a:lnSpc>
              <a:spcBef>
                <a:spcPts val="0"/>
              </a:spcBef>
              <a:spcAft>
                <a:spcPts val="0"/>
              </a:spcAft>
              <a:buClr>
                <a:schemeClr val="lt2"/>
              </a:buClr>
              <a:buSzPts val="3200"/>
              <a:buFont typeface="Sorts Mill Goudy"/>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4"/>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sp>
      <p:sp>
        <p:nvSpPr>
          <p:cNvPr id="89" name="Google Shape;89;p24"/>
          <p:cNvSpPr txBox="1"/>
          <p:nvPr>
            <p:ph idx="1" type="body"/>
          </p:nvPr>
        </p:nvSpPr>
        <p:spPr>
          <a:xfrm>
            <a:off x="1473698" y="2679699"/>
            <a:ext cx="4588094" cy="313569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90" name="Google Shape;90;p2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leyenda">
  <p:cSld name="Imagen panorámica con leyenda">
    <p:spTree>
      <p:nvGrpSpPr>
        <p:cNvPr id="93" name="Shape 93"/>
        <p:cNvGrpSpPr/>
        <p:nvPr/>
      </p:nvGrpSpPr>
      <p:grpSpPr>
        <a:xfrm>
          <a:off x="0" y="0"/>
          <a:ext cx="0" cy="0"/>
          <a:chOff x="0" y="0"/>
          <a:chExt cx="0" cy="0"/>
        </a:xfrm>
      </p:grpSpPr>
      <p:pic>
        <p:nvPicPr>
          <p:cNvPr descr="Slate-V2-HD-panoPhotoInset.png" id="94" name="Google Shape;94;p25"/>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95" name="Google Shape;95;p25"/>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Sorts Mill Goudy"/>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5"/>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sp>
      <p:sp>
        <p:nvSpPr>
          <p:cNvPr id="97" name="Google Shape;97;p25"/>
          <p:cNvSpPr txBox="1"/>
          <p:nvPr>
            <p:ph idx="1" type="body"/>
          </p:nvPr>
        </p:nvSpPr>
        <p:spPr>
          <a:xfrm>
            <a:off x="913795" y="5247728"/>
            <a:ext cx="10353762" cy="543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8" name="Google Shape;98;p2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leyenda">
  <p:cSld name="Título y leyenda">
    <p:spTree>
      <p:nvGrpSpPr>
        <p:cNvPr id="101" name="Shape 101"/>
        <p:cNvGrpSpPr/>
        <p:nvPr/>
      </p:nvGrpSpPr>
      <p:grpSpPr>
        <a:xfrm>
          <a:off x="0" y="0"/>
          <a:ext cx="0" cy="0"/>
          <a:chOff x="0" y="0"/>
          <a:chExt cx="0" cy="0"/>
        </a:xfrm>
      </p:grpSpPr>
      <p:sp>
        <p:nvSpPr>
          <p:cNvPr id="102" name="Google Shape;102;p26"/>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000"/>
              <a:buFont typeface="Sorts Mill Goudy"/>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6"/>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4" name="Google Shape;104;p2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leyenda">
  <p:cSld name="Cita con leyenda">
    <p:spTree>
      <p:nvGrpSpPr>
        <p:cNvPr id="107" name="Shape 107"/>
        <p:cNvGrpSpPr/>
        <p:nvPr/>
      </p:nvGrpSpPr>
      <p:grpSpPr>
        <a:xfrm>
          <a:off x="0" y="0"/>
          <a:ext cx="0" cy="0"/>
          <a:chOff x="0" y="0"/>
          <a:chExt cx="0" cy="0"/>
        </a:xfrm>
      </p:grpSpPr>
      <p:sp>
        <p:nvSpPr>
          <p:cNvPr id="108" name="Google Shape;108;p27"/>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Sorts Mill Goudy"/>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7"/>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lnSpc>
                <a:spcPct val="110000"/>
              </a:lnSpc>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10" name="Google Shape;110;p27"/>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11" name="Google Shape;111;p2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114" name="Google Shape;114;p27"/>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Sorts Mill Goudy"/>
              <a:buNone/>
            </a:pPr>
            <a:r>
              <a:rPr b="0" lang="es-ES" sz="8000" cap="none">
                <a:solidFill>
                  <a:schemeClr val="lt1"/>
                </a:solidFill>
                <a:latin typeface="Sorts Mill Goudy"/>
                <a:ea typeface="Sorts Mill Goudy"/>
                <a:cs typeface="Sorts Mill Goudy"/>
                <a:sym typeface="Sorts Mill Goudy"/>
              </a:rPr>
              <a:t>“</a:t>
            </a:r>
            <a:endParaRPr/>
          </a:p>
        </p:txBody>
      </p:sp>
      <p:sp>
        <p:nvSpPr>
          <p:cNvPr id="115" name="Google Shape;115;p27"/>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Sorts Mill Goudy"/>
              <a:buNone/>
            </a:pPr>
            <a:r>
              <a:rPr b="0" lang="es-ES" sz="8000" cap="none">
                <a:solidFill>
                  <a:schemeClr val="lt1"/>
                </a:solidFill>
                <a:latin typeface="Sorts Mill Goudy"/>
                <a:ea typeface="Sorts Mill Goudy"/>
                <a:cs typeface="Sorts Mill Goudy"/>
                <a:sym typeface="Sorts Mill Goudy"/>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16" name="Shape 116"/>
        <p:cNvGrpSpPr/>
        <p:nvPr/>
      </p:nvGrpSpPr>
      <p:grpSpPr>
        <a:xfrm>
          <a:off x="0" y="0"/>
          <a:ext cx="0" cy="0"/>
          <a:chOff x="0" y="0"/>
          <a:chExt cx="0" cy="0"/>
        </a:xfrm>
      </p:grpSpPr>
      <p:sp>
        <p:nvSpPr>
          <p:cNvPr id="117" name="Google Shape;117;p28"/>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3200"/>
              <a:buFont typeface="Sorts Mill Goudy"/>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8"/>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19" name="Google Shape;119;p2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22" name="Shape 122"/>
        <p:cNvGrpSpPr/>
        <p:nvPr/>
      </p:nvGrpSpPr>
      <p:grpSpPr>
        <a:xfrm>
          <a:off x="0" y="0"/>
          <a:ext cx="0" cy="0"/>
          <a:chOff x="0" y="0"/>
          <a:chExt cx="0" cy="0"/>
        </a:xfrm>
      </p:grpSpPr>
      <p:sp>
        <p:nvSpPr>
          <p:cNvPr id="123" name="Google Shape;123;p2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9"/>
          <p:cNvSpPr txBox="1"/>
          <p:nvPr>
            <p:ph idx="1" type="body"/>
          </p:nvPr>
        </p:nvSpPr>
        <p:spPr>
          <a:xfrm>
            <a:off x="913795"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5" name="Google Shape;125;p29"/>
          <p:cNvSpPr txBox="1"/>
          <p:nvPr>
            <p:ph idx="2" type="body"/>
          </p:nvPr>
        </p:nvSpPr>
        <p:spPr>
          <a:xfrm>
            <a:off x="91379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6" name="Google Shape;126;p29"/>
          <p:cNvSpPr txBox="1"/>
          <p:nvPr>
            <p:ph idx="3" type="body"/>
          </p:nvPr>
        </p:nvSpPr>
        <p:spPr>
          <a:xfrm>
            <a:off x="4446711" y="1885949"/>
            <a:ext cx="3300984" cy="7647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7" name="Google Shape;127;p29"/>
          <p:cNvSpPr txBox="1"/>
          <p:nvPr>
            <p:ph idx="4" type="body"/>
          </p:nvPr>
        </p:nvSpPr>
        <p:spPr>
          <a:xfrm>
            <a:off x="444143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8" name="Google Shape;128;p29"/>
          <p:cNvSpPr txBox="1"/>
          <p:nvPr>
            <p:ph idx="5" type="body"/>
          </p:nvPr>
        </p:nvSpPr>
        <p:spPr>
          <a:xfrm>
            <a:off x="7966572"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9" name="Google Shape;129;p29"/>
          <p:cNvSpPr txBox="1"/>
          <p:nvPr>
            <p:ph idx="6" type="body"/>
          </p:nvPr>
        </p:nvSpPr>
        <p:spPr>
          <a:xfrm>
            <a:off x="7966572" y="2768110"/>
            <a:ext cx="3300984" cy="302308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30" name="Google Shape;130;p2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33" name="Shape 133"/>
        <p:cNvGrpSpPr/>
        <p:nvPr/>
      </p:nvGrpSpPr>
      <p:grpSpPr>
        <a:xfrm>
          <a:off x="0" y="0"/>
          <a:ext cx="0" cy="0"/>
          <a:chOff x="0" y="0"/>
          <a:chExt cx="0" cy="0"/>
        </a:xfrm>
      </p:grpSpPr>
      <p:pic>
        <p:nvPicPr>
          <p:cNvPr descr="Slate-V2-HD-3colPhotoInset.png" id="134" name="Google Shape;134;p30"/>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35" name="Google Shape;135;p30"/>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36" name="Google Shape;136;p30"/>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37" name="Google Shape;137;p30"/>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0"/>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39" name="Google Shape;139;p30"/>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sp>
      <p:sp>
        <p:nvSpPr>
          <p:cNvPr id="140" name="Google Shape;140;p30"/>
          <p:cNvSpPr txBox="1"/>
          <p:nvPr>
            <p:ph idx="3" type="body"/>
          </p:nvPr>
        </p:nvSpPr>
        <p:spPr>
          <a:xfrm>
            <a:off x="913795" y="4572443"/>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41" name="Google Shape;141;p30"/>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42" name="Google Shape;142;p30"/>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sp>
      <p:sp>
        <p:nvSpPr>
          <p:cNvPr id="143" name="Google Shape;143;p30"/>
          <p:cNvSpPr txBox="1"/>
          <p:nvPr>
            <p:ph idx="6" type="body"/>
          </p:nvPr>
        </p:nvSpPr>
        <p:spPr>
          <a:xfrm>
            <a:off x="4441435"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44" name="Google Shape;144;p30"/>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45" name="Google Shape;145;p30"/>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sp>
      <p:sp>
        <p:nvSpPr>
          <p:cNvPr id="146" name="Google Shape;146;p30"/>
          <p:cNvSpPr txBox="1"/>
          <p:nvPr>
            <p:ph idx="9" type="body"/>
          </p:nvPr>
        </p:nvSpPr>
        <p:spPr>
          <a:xfrm>
            <a:off x="7966572"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47" name="Google Shape;147;p3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3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3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4" name="Google Shape;24;p1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33" name="Shape 33"/>
        <p:cNvGrpSpPr/>
        <p:nvPr/>
      </p:nvGrpSpPr>
      <p:grpSpPr>
        <a:xfrm>
          <a:off x="0" y="0"/>
          <a:ext cx="0" cy="0"/>
          <a:chOff x="0" y="0"/>
          <a:chExt cx="0" cy="0"/>
        </a:xfrm>
      </p:grpSpPr>
      <p:sp>
        <p:nvSpPr>
          <p:cNvPr id="34" name="Google Shape;34;p16"/>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6" name="Google Shape;36;p1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9" name="Shape 39"/>
        <p:cNvGrpSpPr/>
        <p:nvPr/>
      </p:nvGrpSpPr>
      <p:grpSpPr>
        <a:xfrm>
          <a:off x="0" y="0"/>
          <a:ext cx="0" cy="0"/>
          <a:chOff x="0" y="0"/>
          <a:chExt cx="0" cy="0"/>
        </a:xfrm>
      </p:grpSpPr>
      <p:sp>
        <p:nvSpPr>
          <p:cNvPr id="40" name="Google Shape;40;p1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l título" type="title">
  <p:cSld name="TITLE">
    <p:spTree>
      <p:nvGrpSpPr>
        <p:cNvPr id="43" name="Shape 43"/>
        <p:cNvGrpSpPr/>
        <p:nvPr/>
      </p:nvGrpSpPr>
      <p:grpSpPr>
        <a:xfrm>
          <a:off x="0" y="0"/>
          <a:ext cx="0" cy="0"/>
          <a:chOff x="0" y="0"/>
          <a:chExt cx="0" cy="0"/>
        </a:xfrm>
      </p:grpSpPr>
      <p:sp>
        <p:nvSpPr>
          <p:cNvPr id="44" name="Google Shape;44;p14"/>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Sorts Mill Goudy"/>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4"/>
          <p:cNvSpPr txBox="1"/>
          <p:nvPr>
            <p:ph idx="1" type="subTitle"/>
          </p:nvPr>
        </p:nvSpPr>
        <p:spPr>
          <a:xfrm>
            <a:off x="1370693" y="377348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46" name="Google Shape;46;p1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9" name="Shape 49"/>
        <p:cNvGrpSpPr/>
        <p:nvPr/>
      </p:nvGrpSpPr>
      <p:grpSpPr>
        <a:xfrm>
          <a:off x="0" y="0"/>
          <a:ext cx="0" cy="0"/>
          <a:chOff x="0" y="0"/>
          <a:chExt cx="0" cy="0"/>
        </a:xfrm>
      </p:grpSpPr>
      <p:sp>
        <p:nvSpPr>
          <p:cNvPr id="50" name="Google Shape;50;p19"/>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000"/>
              <a:buFont typeface="Sorts Mill Goudy"/>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9"/>
          <p:cNvSpPr txBox="1"/>
          <p:nvPr>
            <p:ph idx="1" type="body"/>
          </p:nvPr>
        </p:nvSpPr>
        <p:spPr>
          <a:xfrm>
            <a:off x="1295401" y="3763439"/>
            <a:ext cx="9590550" cy="133349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52" name="Google Shape;52;p1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contenido" type="twoObj">
  <p:cSld name="TWO_OBJECTS">
    <p:spTree>
      <p:nvGrpSpPr>
        <p:cNvPr id="55" name="Shape 55"/>
        <p:cNvGrpSpPr/>
        <p:nvPr/>
      </p:nvGrpSpPr>
      <p:grpSpPr>
        <a:xfrm>
          <a:off x="0" y="0"/>
          <a:ext cx="0" cy="0"/>
          <a:chOff x="0" y="0"/>
          <a:chExt cx="0" cy="0"/>
        </a:xfrm>
      </p:grpSpPr>
      <p:sp>
        <p:nvSpPr>
          <p:cNvPr id="56" name="Google Shape;56;p20"/>
          <p:cNvSpPr txBox="1"/>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 type="body"/>
          </p:nvPr>
        </p:nvSpPr>
        <p:spPr>
          <a:xfrm>
            <a:off x="913795" y="2076450"/>
            <a:ext cx="4856841" cy="362267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8" name="Google Shape;58;p20"/>
          <p:cNvSpPr txBox="1"/>
          <p:nvPr>
            <p:ph idx="2" type="body"/>
          </p:nvPr>
        </p:nvSpPr>
        <p:spPr>
          <a:xfrm>
            <a:off x="6410716" y="2076451"/>
            <a:ext cx="4856841" cy="36226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9" name="Google Shape;59;p2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2" name="Shape 62"/>
        <p:cNvGrpSpPr/>
        <p:nvPr/>
      </p:nvGrpSpPr>
      <p:grpSpPr>
        <a:xfrm>
          <a:off x="0" y="0"/>
          <a:ext cx="0" cy="0"/>
          <a:chOff x="0" y="0"/>
          <a:chExt cx="0" cy="0"/>
        </a:xfrm>
      </p:grpSpPr>
      <p:pic>
        <p:nvPicPr>
          <p:cNvPr descr="Slate-V2-HD-compPhotoInset.png" id="63" name="Google Shape;63;p21"/>
          <p:cNvPicPr preferRelativeResize="0"/>
          <p:nvPr/>
        </p:nvPicPr>
        <p:blipFill rotWithShape="1">
          <a:blip r:embed="rId2">
            <a:alphaModFix/>
          </a:blip>
          <a:srcRect b="0" l="0" r="0" t="0"/>
          <a:stretch/>
        </p:blipFill>
        <p:spPr>
          <a:xfrm>
            <a:off x="913795" y="1734506"/>
            <a:ext cx="5029200" cy="4099959"/>
          </a:xfrm>
          <a:prstGeom prst="rect">
            <a:avLst/>
          </a:prstGeom>
          <a:noFill/>
          <a:ln>
            <a:noFill/>
          </a:ln>
        </p:spPr>
      </p:pic>
      <p:pic>
        <p:nvPicPr>
          <p:cNvPr descr="Slate-V2-HD-compPhotoInset.png" id="64" name="Google Shape;64;p21"/>
          <p:cNvPicPr preferRelativeResize="0"/>
          <p:nvPr/>
        </p:nvPicPr>
        <p:blipFill rotWithShape="1">
          <a:blip r:embed="rId2">
            <a:alphaModFix/>
          </a:blip>
          <a:srcRect b="0" l="0" r="0" t="0"/>
          <a:stretch/>
        </p:blipFill>
        <p:spPr>
          <a:xfrm>
            <a:off x="6238357" y="1734506"/>
            <a:ext cx="5029200" cy="4099959"/>
          </a:xfrm>
          <a:prstGeom prst="rect">
            <a:avLst/>
          </a:prstGeom>
          <a:noFill/>
          <a:ln>
            <a:noFill/>
          </a:ln>
        </p:spPr>
      </p:pic>
      <p:sp>
        <p:nvSpPr>
          <p:cNvPr id="65" name="Google Shape;65;p2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600"/>
              <a:buFont typeface="Sorts Mill Goud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 type="body"/>
          </p:nvPr>
        </p:nvSpPr>
        <p:spPr>
          <a:xfrm>
            <a:off x="1046013" y="1855153"/>
            <a:ext cx="4764764" cy="69249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67" name="Google Shape;67;p21"/>
          <p:cNvSpPr txBox="1"/>
          <p:nvPr>
            <p:ph idx="2" type="body"/>
          </p:nvPr>
        </p:nvSpPr>
        <p:spPr>
          <a:xfrm>
            <a:off x="1046013" y="2702103"/>
            <a:ext cx="4764764"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8" name="Google Shape;68;p21"/>
          <p:cNvSpPr txBox="1"/>
          <p:nvPr>
            <p:ph idx="3" type="body"/>
          </p:nvPr>
        </p:nvSpPr>
        <p:spPr>
          <a:xfrm>
            <a:off x="6363166" y="1855152"/>
            <a:ext cx="4779582" cy="69249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69" name="Google Shape;69;p21"/>
          <p:cNvSpPr txBox="1"/>
          <p:nvPr>
            <p:ph idx="4" type="body"/>
          </p:nvPr>
        </p:nvSpPr>
        <p:spPr>
          <a:xfrm>
            <a:off x="6363167" y="2702103"/>
            <a:ext cx="4779581"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70" name="Google Shape;70;p2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73" name="Shape 73"/>
        <p:cNvGrpSpPr/>
        <p:nvPr/>
      </p:nvGrpSpPr>
      <p:grpSpPr>
        <a:xfrm>
          <a:off x="0" y="0"/>
          <a:ext cx="0" cy="0"/>
          <a:chOff x="0" y="0"/>
          <a:chExt cx="0" cy="0"/>
        </a:xfrm>
      </p:grpSpPr>
      <p:sp>
        <p:nvSpPr>
          <p:cNvPr id="74" name="Google Shape;74;p22"/>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1" Type="http://schemas.openxmlformats.org/officeDocument/2006/relationships/image" Target="../media/image4.pn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theme" Target="../theme/theme3.xml"/><Relationship Id="rId16" Type="http://schemas.openxmlformats.org/officeDocument/2006/relationships/slideLayout" Target="../slideLayouts/slideLayout17.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600"/>
              <a:buFont typeface="Sorts Mill Goudy"/>
              <a:buNone/>
              <a:defRPr b="0" i="0" sz="4600" u="none" cap="none" strike="noStrike">
                <a:solidFill>
                  <a:schemeClr val="lt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3"/>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30835" lvl="0" marL="457200" marR="0" rtl="0" algn="l">
              <a:lnSpc>
                <a:spcPct val="110000"/>
              </a:lnSpc>
              <a:spcBef>
                <a:spcPts val="460"/>
              </a:spcBef>
              <a:spcAft>
                <a:spcPts val="0"/>
              </a:spcAft>
              <a:buClr>
                <a:schemeClr val="lt2"/>
              </a:buClr>
              <a:buSzPts val="1610"/>
              <a:buFont typeface="Noto Sans Symbols"/>
              <a:buChar char="◈"/>
              <a:defRPr b="0" i="0" sz="2300" u="none" cap="none" strike="noStrike">
                <a:solidFill>
                  <a:schemeClr val="lt2"/>
                </a:solidFill>
                <a:latin typeface="Sorts Mill Goudy"/>
                <a:ea typeface="Sorts Mill Goudy"/>
                <a:cs typeface="Sorts Mill Goudy"/>
                <a:sym typeface="Sorts Mill Goudy"/>
              </a:defRPr>
            </a:lvl1pPr>
            <a:lvl2pPr indent="-321944" lvl="1" marL="914400" marR="0" rtl="0" algn="l">
              <a:spcBef>
                <a:spcPts val="600"/>
              </a:spcBef>
              <a:spcAft>
                <a:spcPts val="0"/>
              </a:spcAft>
              <a:buClr>
                <a:schemeClr val="lt2"/>
              </a:buClr>
              <a:buSzPts val="1470"/>
              <a:buFont typeface="Noto Sans Symbols"/>
              <a:buChar char="🞚"/>
              <a:defRPr b="0" i="0" sz="2100" u="none" cap="none" strike="noStrike">
                <a:solidFill>
                  <a:schemeClr val="lt2"/>
                </a:solidFill>
                <a:latin typeface="Sorts Mill Goudy"/>
                <a:ea typeface="Sorts Mill Goudy"/>
                <a:cs typeface="Sorts Mill Goudy"/>
                <a:sym typeface="Sorts Mill Goudy"/>
              </a:defRPr>
            </a:lvl2pPr>
            <a:lvl3pPr indent="-308610" lvl="2" marL="13716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Sorts Mill Goudy"/>
                <a:ea typeface="Sorts Mill Goudy"/>
                <a:cs typeface="Sorts Mill Goudy"/>
                <a:sym typeface="Sorts Mill Goudy"/>
              </a:defRPr>
            </a:lvl3pPr>
            <a:lvl4pPr indent="-299719" lvl="3" marL="18288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4pPr>
            <a:lvl5pPr indent="-299720" lvl="4" marL="22860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9pPr>
          </a:lstStyle>
          <a:p/>
        </p:txBody>
      </p:sp>
      <p:sp>
        <p:nvSpPr>
          <p:cNvPr id="12" name="Google Shape;12;p1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13" name="Google Shape;13;p1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14" name="Google Shape;14;p1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1pPr>
            <a:lvl2pPr indent="0" lvl="1"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2pPr>
            <a:lvl3pPr indent="0" lvl="2"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3pPr>
            <a:lvl4pPr indent="0" lvl="3"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4pPr>
            <a:lvl5pPr indent="0" lvl="4"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5pPr>
            <a:lvl6pPr indent="0" lvl="5"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6pPr>
            <a:lvl7pPr indent="0" lvl="6"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7pPr>
            <a:lvl8pPr indent="0" lvl="7"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8pPr>
            <a:lvl9pPr indent="0" lvl="8"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7" name="Shape 27"/>
        <p:cNvGrpSpPr/>
        <p:nvPr/>
      </p:nvGrpSpPr>
      <p:grpSpPr>
        <a:xfrm>
          <a:off x="0" y="0"/>
          <a:ext cx="0" cy="0"/>
          <a:chOff x="0" y="0"/>
          <a:chExt cx="0" cy="0"/>
        </a:xfrm>
      </p:grpSpPr>
      <p:sp>
        <p:nvSpPr>
          <p:cNvPr id="28" name="Google Shape;28;p12"/>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600"/>
              <a:buFont typeface="Sorts Mill Goudy"/>
              <a:buNone/>
              <a:defRPr b="0" i="0" sz="4600" u="none" cap="none" strike="noStrike">
                <a:solidFill>
                  <a:schemeClr val="lt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9" name="Google Shape;29;p12"/>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30835" lvl="0" marL="457200" marR="0" rtl="0" algn="l">
              <a:lnSpc>
                <a:spcPct val="110000"/>
              </a:lnSpc>
              <a:spcBef>
                <a:spcPts val="460"/>
              </a:spcBef>
              <a:spcAft>
                <a:spcPts val="0"/>
              </a:spcAft>
              <a:buClr>
                <a:schemeClr val="lt2"/>
              </a:buClr>
              <a:buSzPts val="1610"/>
              <a:buFont typeface="Noto Sans Symbols"/>
              <a:buChar char="◈"/>
              <a:defRPr b="0" i="0" sz="2300" u="none" cap="none" strike="noStrike">
                <a:solidFill>
                  <a:schemeClr val="lt2"/>
                </a:solidFill>
                <a:latin typeface="Sorts Mill Goudy"/>
                <a:ea typeface="Sorts Mill Goudy"/>
                <a:cs typeface="Sorts Mill Goudy"/>
                <a:sym typeface="Sorts Mill Goudy"/>
              </a:defRPr>
            </a:lvl1pPr>
            <a:lvl2pPr indent="-321944" lvl="1" marL="914400" marR="0" rtl="0" algn="l">
              <a:spcBef>
                <a:spcPts val="600"/>
              </a:spcBef>
              <a:spcAft>
                <a:spcPts val="0"/>
              </a:spcAft>
              <a:buClr>
                <a:schemeClr val="lt2"/>
              </a:buClr>
              <a:buSzPts val="1470"/>
              <a:buFont typeface="Noto Sans Symbols"/>
              <a:buChar char="🞚"/>
              <a:defRPr b="0" i="0" sz="2100" u="none" cap="none" strike="noStrike">
                <a:solidFill>
                  <a:schemeClr val="lt2"/>
                </a:solidFill>
                <a:latin typeface="Sorts Mill Goudy"/>
                <a:ea typeface="Sorts Mill Goudy"/>
                <a:cs typeface="Sorts Mill Goudy"/>
                <a:sym typeface="Sorts Mill Goudy"/>
              </a:defRPr>
            </a:lvl2pPr>
            <a:lvl3pPr indent="-308610" lvl="2" marL="13716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Sorts Mill Goudy"/>
                <a:ea typeface="Sorts Mill Goudy"/>
                <a:cs typeface="Sorts Mill Goudy"/>
                <a:sym typeface="Sorts Mill Goudy"/>
              </a:defRPr>
            </a:lvl3pPr>
            <a:lvl4pPr indent="-299719" lvl="3" marL="18288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4pPr>
            <a:lvl5pPr indent="-299720" lvl="4" marL="22860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9pPr>
          </a:lstStyle>
          <a:p/>
        </p:txBody>
      </p:sp>
      <p:sp>
        <p:nvSpPr>
          <p:cNvPr id="30" name="Google Shape;30;p1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31" name="Google Shape;31;p1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32" name="Google Shape;32;p1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1pPr>
            <a:lvl2pPr indent="0" lvl="1"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2pPr>
            <a:lvl3pPr indent="0" lvl="2"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3pPr>
            <a:lvl4pPr indent="0" lvl="3"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4pPr>
            <a:lvl5pPr indent="0" lvl="4"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5pPr>
            <a:lvl6pPr indent="0" lvl="5"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6pPr>
            <a:lvl7pPr indent="0" lvl="6"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7pPr>
            <a:lvl8pPr indent="0" lvl="7"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8pPr>
            <a:lvl9pPr indent="0" lvl="8"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0.jpg"/><Relationship Id="rId5" Type="http://schemas.openxmlformats.org/officeDocument/2006/relationships/image" Target="../media/image29.png"/><Relationship Id="rId6"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29.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29.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jpg"/><Relationship Id="rId5" Type="http://schemas.openxmlformats.org/officeDocument/2006/relationships/image" Target="../media/image7.png"/><Relationship Id="rId6" Type="http://schemas.openxmlformats.org/officeDocument/2006/relationships/image" Target="../media/image29.png"/><Relationship Id="rId7"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pic>
        <p:nvPicPr>
          <p:cNvPr id="155" name="Google Shape;155;p1"/>
          <p:cNvPicPr preferRelativeResize="0"/>
          <p:nvPr/>
        </p:nvPicPr>
        <p:blipFill rotWithShape="1">
          <a:blip r:embed="rId4">
            <a:alphaModFix/>
          </a:blip>
          <a:srcRect b="0" l="0" r="0" t="0"/>
          <a:stretch/>
        </p:blipFill>
        <p:spPr>
          <a:xfrm>
            <a:off x="-1" y="10"/>
            <a:ext cx="12192001" cy="6857990"/>
          </a:xfrm>
          <a:prstGeom prst="rect">
            <a:avLst/>
          </a:prstGeom>
          <a:noFill/>
          <a:ln>
            <a:noFill/>
          </a:ln>
        </p:spPr>
      </p:pic>
      <p:sp>
        <p:nvSpPr>
          <p:cNvPr id="156" name="Google Shape;156;p1"/>
          <p:cNvSpPr/>
          <p:nvPr/>
        </p:nvSpPr>
        <p:spPr>
          <a:xfrm rot="5400000">
            <a:off x="7131809" y="1385982"/>
            <a:ext cx="4031414" cy="4100418"/>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b="0" l="0" r="0" t="0"/>
            </a:stretch>
          </a:blipFill>
          <a:ln>
            <a:noFill/>
          </a:ln>
          <a:effectLst>
            <a:outerShdw blurRad="50800" rotWithShape="0" algn="tl" dir="5400000" dist="38100">
              <a:srgbClr val="000000">
                <a:alpha val="42745"/>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sp>
        <p:nvSpPr>
          <p:cNvPr id="157" name="Google Shape;157;p1"/>
          <p:cNvSpPr txBox="1"/>
          <p:nvPr>
            <p:ph type="ctrTitle"/>
          </p:nvPr>
        </p:nvSpPr>
        <p:spPr>
          <a:xfrm>
            <a:off x="7389962" y="1673524"/>
            <a:ext cx="3485073" cy="148768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2"/>
              </a:buClr>
              <a:buSzPct val="100000"/>
              <a:buFont typeface="Sorts Mill Goudy"/>
              <a:buNone/>
            </a:pPr>
            <a:r>
              <a:rPr lang="es-ES" sz="4000"/>
              <a:t>Examen Transversal</a:t>
            </a:r>
            <a:br>
              <a:rPr lang="es-ES" sz="4000"/>
            </a:br>
            <a:r>
              <a:rPr lang="es-ES" sz="4000"/>
              <a:t>Bike Z</a:t>
            </a:r>
            <a:endParaRPr/>
          </a:p>
        </p:txBody>
      </p:sp>
      <p:sp>
        <p:nvSpPr>
          <p:cNvPr id="158" name="Google Shape;158;p1"/>
          <p:cNvSpPr txBox="1"/>
          <p:nvPr>
            <p:ph idx="1" type="subTitle"/>
          </p:nvPr>
        </p:nvSpPr>
        <p:spPr>
          <a:xfrm>
            <a:off x="7389965" y="3161211"/>
            <a:ext cx="3485072" cy="2023266"/>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62500" lnSpcReduction="20000"/>
          </a:bodyPr>
          <a:lstStyle/>
          <a:p>
            <a:pPr indent="0" lvl="0" marL="0" rtl="0" algn="l">
              <a:lnSpc>
                <a:spcPct val="110000"/>
              </a:lnSpc>
              <a:spcBef>
                <a:spcPts val="0"/>
              </a:spcBef>
              <a:spcAft>
                <a:spcPts val="0"/>
              </a:spcAft>
              <a:buSzPct val="70000"/>
              <a:buNone/>
            </a:pPr>
            <a:r>
              <a:rPr lang="es-ES" sz="2300"/>
              <a:t>Integrantes: </a:t>
            </a:r>
            <a:endParaRPr/>
          </a:p>
          <a:p>
            <a:pPr indent="-342922" lvl="0" marL="342900" rtl="0" algn="l">
              <a:lnSpc>
                <a:spcPct val="110000"/>
              </a:lnSpc>
              <a:spcBef>
                <a:spcPts val="887"/>
              </a:spcBef>
              <a:spcAft>
                <a:spcPts val="0"/>
              </a:spcAft>
              <a:buSzPct val="70000"/>
              <a:buFont typeface="Arial"/>
              <a:buChar char="•"/>
            </a:pPr>
            <a:r>
              <a:rPr lang="es-ES" sz="2300"/>
              <a:t>Julio  Fierro</a:t>
            </a:r>
            <a:endParaRPr/>
          </a:p>
          <a:p>
            <a:pPr indent="-342922" lvl="0" marL="342900" rtl="0" algn="l">
              <a:lnSpc>
                <a:spcPct val="110000"/>
              </a:lnSpc>
              <a:spcBef>
                <a:spcPts val="887"/>
              </a:spcBef>
              <a:spcAft>
                <a:spcPts val="0"/>
              </a:spcAft>
              <a:buSzPct val="70000"/>
              <a:buFont typeface="Arial"/>
              <a:buChar char="•"/>
            </a:pPr>
            <a:r>
              <a:rPr lang="es-ES"/>
              <a:t>Cristóbal Acosta</a:t>
            </a:r>
            <a:endParaRPr/>
          </a:p>
          <a:p>
            <a:pPr indent="-342922" lvl="0" marL="342900" rtl="0" algn="l">
              <a:lnSpc>
                <a:spcPct val="110000"/>
              </a:lnSpc>
              <a:spcBef>
                <a:spcPts val="887"/>
              </a:spcBef>
              <a:spcAft>
                <a:spcPts val="0"/>
              </a:spcAft>
              <a:buSzPct val="70000"/>
              <a:buFont typeface="Arial"/>
              <a:buChar char="•"/>
            </a:pPr>
            <a:r>
              <a:rPr lang="es-ES" sz="2300"/>
              <a:t>Javier Sabando</a:t>
            </a:r>
            <a:endParaRPr sz="2300"/>
          </a:p>
          <a:p>
            <a:pPr indent="-342922" lvl="0" marL="342900" rtl="0" algn="l">
              <a:lnSpc>
                <a:spcPct val="110000"/>
              </a:lnSpc>
              <a:spcBef>
                <a:spcPts val="887"/>
              </a:spcBef>
              <a:spcAft>
                <a:spcPts val="0"/>
              </a:spcAft>
              <a:buSzPct val="70000"/>
              <a:buFont typeface="Arial"/>
              <a:buChar char="•"/>
            </a:pPr>
            <a:r>
              <a:rPr lang="es-ES"/>
              <a:t>Andres Cortez</a:t>
            </a:r>
            <a:endParaRPr/>
          </a:p>
          <a:p>
            <a:pPr indent="-342922" lvl="0" marL="342900" rtl="0" algn="l">
              <a:lnSpc>
                <a:spcPct val="110000"/>
              </a:lnSpc>
              <a:spcBef>
                <a:spcPts val="887"/>
              </a:spcBef>
              <a:spcAft>
                <a:spcPts val="0"/>
              </a:spcAft>
              <a:buSzPct val="70000"/>
              <a:buFont typeface="Arial"/>
              <a:buChar char="•"/>
            </a:pPr>
            <a:r>
              <a:rPr lang="es-ES" sz="2300"/>
              <a:t>Cesar Retamal</a:t>
            </a:r>
            <a:endParaRPr/>
          </a:p>
        </p:txBody>
      </p:sp>
      <p:pic>
        <p:nvPicPr>
          <p:cNvPr descr="Logotipo&#10;&#10;Descripción generada automáticamente" id="159" name="Google Shape;159;p1"/>
          <p:cNvPicPr preferRelativeResize="0"/>
          <p:nvPr/>
        </p:nvPicPr>
        <p:blipFill rotWithShape="1">
          <a:blip r:embed="rId5">
            <a:alphaModFix/>
          </a:blip>
          <a:srcRect b="0" l="0" r="0" t="0"/>
          <a:stretch/>
        </p:blipFill>
        <p:spPr>
          <a:xfrm>
            <a:off x="10204948" y="61489"/>
            <a:ext cx="1985554" cy="488632"/>
          </a:xfrm>
          <a:prstGeom prst="rect">
            <a:avLst/>
          </a:prstGeom>
          <a:noFill/>
          <a:ln>
            <a:noFill/>
          </a:ln>
        </p:spPr>
      </p:pic>
      <p:pic>
        <p:nvPicPr>
          <p:cNvPr id="160" name="Google Shape;160;p1"/>
          <p:cNvPicPr preferRelativeResize="0"/>
          <p:nvPr/>
        </p:nvPicPr>
        <p:blipFill>
          <a:blip r:embed="rId6">
            <a:alphaModFix/>
          </a:blip>
          <a:stretch>
            <a:fillRect/>
          </a:stretch>
        </p:blipFill>
        <p:spPr>
          <a:xfrm>
            <a:off x="308475" y="695450"/>
            <a:ext cx="7308624" cy="548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9"/>
          <p:cNvSpPr txBox="1"/>
          <p:nvPr/>
        </p:nvSpPr>
        <p:spPr>
          <a:xfrm>
            <a:off x="365742" y="357050"/>
            <a:ext cx="5067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600">
                <a:solidFill>
                  <a:schemeClr val="lt1"/>
                </a:solidFill>
                <a:latin typeface="Sorts Mill Goudy"/>
                <a:ea typeface="Sorts Mill Goudy"/>
                <a:cs typeface="Sorts Mill Goudy"/>
                <a:sym typeface="Sorts Mill Goudy"/>
              </a:rPr>
              <a:t>Cubo OLAP</a:t>
            </a:r>
            <a:endParaRPr sz="3600">
              <a:solidFill>
                <a:schemeClr val="lt1"/>
              </a:solidFill>
              <a:latin typeface="Sorts Mill Goudy"/>
              <a:ea typeface="Sorts Mill Goudy"/>
              <a:cs typeface="Sorts Mill Goudy"/>
              <a:sym typeface="Sorts Mill Goudy"/>
            </a:endParaRPr>
          </a:p>
        </p:txBody>
      </p:sp>
      <p:sp>
        <p:nvSpPr>
          <p:cNvPr id="250" name="Google Shape;250;p9"/>
          <p:cNvSpPr txBox="1"/>
          <p:nvPr/>
        </p:nvSpPr>
        <p:spPr>
          <a:xfrm>
            <a:off x="365751" y="1139050"/>
            <a:ext cx="3564000" cy="19908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Noto Sans Symbols"/>
              <a:buChar char="❖"/>
            </a:pPr>
            <a:r>
              <a:rPr b="1" i="0" lang="es-ES" sz="2000" u="none" strike="noStrike">
                <a:solidFill>
                  <a:schemeClr val="lt1"/>
                </a:solidFill>
                <a:latin typeface="Sorts Mill Goudy"/>
                <a:ea typeface="Sorts Mill Goudy"/>
                <a:cs typeface="Sorts Mill Goudy"/>
                <a:sym typeface="Sorts Mill Goudy"/>
              </a:rPr>
              <a:t>Territorios con más ventas</a:t>
            </a:r>
            <a:endParaRPr b="1" i="0" sz="2000" u="none" strike="noStrike">
              <a:solidFill>
                <a:schemeClr val="lt1"/>
              </a:solidFill>
              <a:latin typeface="Sorts Mill Goudy"/>
              <a:ea typeface="Sorts Mill Goudy"/>
              <a:cs typeface="Sorts Mill Goudy"/>
              <a:sym typeface="Sorts Mill Goudy"/>
            </a:endParaRPr>
          </a:p>
          <a:p>
            <a:pPr indent="0" lvl="0" marL="457200" marR="0" rtl="0" algn="l">
              <a:spcBef>
                <a:spcPts val="0"/>
              </a:spcBef>
              <a:spcAft>
                <a:spcPts val="0"/>
              </a:spcAft>
              <a:buNone/>
            </a:pPr>
            <a:r>
              <a:t/>
            </a:r>
            <a:endParaRPr b="1" sz="2000">
              <a:solidFill>
                <a:schemeClr val="lt1"/>
              </a:solidFill>
              <a:latin typeface="Sorts Mill Goudy"/>
              <a:ea typeface="Sorts Mill Goudy"/>
              <a:cs typeface="Sorts Mill Goudy"/>
              <a:sym typeface="Sorts Mill Goudy"/>
            </a:endParaRPr>
          </a:p>
          <a:p>
            <a:pPr indent="0" lvl="0" marL="0" marR="0" rtl="0" algn="just">
              <a:spcBef>
                <a:spcPts val="400"/>
              </a:spcBef>
              <a:spcAft>
                <a:spcPts val="0"/>
              </a:spcAft>
              <a:buNone/>
            </a:pPr>
            <a:r>
              <a:rPr b="1" i="0" lang="es-ES" sz="1600" u="none" strike="noStrike">
                <a:solidFill>
                  <a:schemeClr val="lt1"/>
                </a:solidFill>
                <a:latin typeface="Sorts Mill Goudy"/>
                <a:ea typeface="Sorts Mill Goudy"/>
                <a:cs typeface="Sorts Mill Goudy"/>
                <a:sym typeface="Sorts Mill Goudy"/>
              </a:rPr>
              <a:t>El territorio con más venta</a:t>
            </a:r>
            <a:r>
              <a:rPr b="1" lang="es-ES" sz="1600">
                <a:solidFill>
                  <a:schemeClr val="lt1"/>
                </a:solidFill>
                <a:latin typeface="Sorts Mill Goudy"/>
                <a:ea typeface="Sorts Mill Goudy"/>
                <a:cs typeface="Sorts Mill Goudy"/>
                <a:sym typeface="Sorts Mill Goudy"/>
              </a:rPr>
              <a:t> </a:t>
            </a:r>
            <a:r>
              <a:rPr b="1" i="0" lang="es-ES" sz="1600" u="none" strike="noStrike">
                <a:solidFill>
                  <a:schemeClr val="lt1"/>
                </a:solidFill>
                <a:latin typeface="Sorts Mill Goudy"/>
                <a:ea typeface="Sorts Mill Goudy"/>
                <a:cs typeface="Sorts Mill Goudy"/>
                <a:sym typeface="Sorts Mill Goudy"/>
              </a:rPr>
              <a:t>corresponde a United States con 5 </a:t>
            </a:r>
            <a:r>
              <a:rPr b="1" lang="es-ES" sz="1600">
                <a:solidFill>
                  <a:schemeClr val="lt1"/>
                </a:solidFill>
                <a:latin typeface="Sorts Mill Goudy"/>
                <a:ea typeface="Sorts Mill Goudy"/>
                <a:cs typeface="Sorts Mill Goudy"/>
                <a:sym typeface="Sorts Mill Goudy"/>
              </a:rPr>
              <a:t> sucursales,</a:t>
            </a:r>
            <a:r>
              <a:rPr b="1" i="0" lang="es-ES" sz="1600" u="none" strike="noStrike">
                <a:solidFill>
                  <a:schemeClr val="lt1"/>
                </a:solidFill>
                <a:latin typeface="Sorts Mill Goudy"/>
                <a:ea typeface="Sorts Mill Goudy"/>
                <a:cs typeface="Sorts Mill Goudy"/>
                <a:sym typeface="Sorts Mill Goudy"/>
              </a:rPr>
              <a:t> en la que más conviene</a:t>
            </a:r>
            <a:r>
              <a:rPr b="1" lang="es-ES" sz="1600">
                <a:solidFill>
                  <a:schemeClr val="lt1"/>
                </a:solidFill>
                <a:latin typeface="Sorts Mill Goudy"/>
                <a:ea typeface="Sorts Mill Goudy"/>
                <a:cs typeface="Sorts Mill Goudy"/>
                <a:sym typeface="Sorts Mill Goudy"/>
              </a:rPr>
              <a:t> </a:t>
            </a:r>
            <a:r>
              <a:rPr b="1" i="0" lang="es-ES" sz="1600" u="none" strike="noStrike">
                <a:solidFill>
                  <a:schemeClr val="lt1"/>
                </a:solidFill>
                <a:latin typeface="Sorts Mill Goudy"/>
                <a:ea typeface="Sorts Mill Goudy"/>
                <a:cs typeface="Sorts Mill Goudy"/>
                <a:sym typeface="Sorts Mill Goudy"/>
              </a:rPr>
              <a:t>invertir sería en la sucursal de	SouthWest.</a:t>
            </a:r>
            <a:endParaRPr sz="1600">
              <a:solidFill>
                <a:schemeClr val="lt1"/>
              </a:solidFill>
              <a:latin typeface="Sorts Mill Goudy"/>
              <a:ea typeface="Sorts Mill Goudy"/>
              <a:cs typeface="Sorts Mill Goudy"/>
              <a:sym typeface="Sorts Mill Goudy"/>
            </a:endParaRPr>
          </a:p>
        </p:txBody>
      </p:sp>
      <p:pic>
        <p:nvPicPr>
          <p:cNvPr descr="Logotipo&#10;&#10;Descripción generada automáticamente" id="251" name="Google Shape;251;p9"/>
          <p:cNvPicPr preferRelativeResize="0"/>
          <p:nvPr/>
        </p:nvPicPr>
        <p:blipFill rotWithShape="1">
          <a:blip r:embed="rId3">
            <a:alphaModFix/>
          </a:blip>
          <a:srcRect b="0" l="0" r="0" t="0"/>
          <a:stretch/>
        </p:blipFill>
        <p:spPr>
          <a:xfrm>
            <a:off x="10206446" y="52394"/>
            <a:ext cx="1985554" cy="488632"/>
          </a:xfrm>
          <a:prstGeom prst="rect">
            <a:avLst/>
          </a:prstGeom>
          <a:noFill/>
          <a:ln>
            <a:noFill/>
          </a:ln>
        </p:spPr>
      </p:pic>
      <p:pic>
        <p:nvPicPr>
          <p:cNvPr id="252" name="Google Shape;252;p9"/>
          <p:cNvPicPr preferRelativeResize="0"/>
          <p:nvPr/>
        </p:nvPicPr>
        <p:blipFill>
          <a:blip r:embed="rId4">
            <a:alphaModFix/>
          </a:blip>
          <a:stretch>
            <a:fillRect/>
          </a:stretch>
        </p:blipFill>
        <p:spPr>
          <a:xfrm>
            <a:off x="3929750" y="1204138"/>
            <a:ext cx="7903775" cy="4449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0"/>
          <p:cNvSpPr txBox="1"/>
          <p:nvPr/>
        </p:nvSpPr>
        <p:spPr>
          <a:xfrm>
            <a:off x="365743" y="357050"/>
            <a:ext cx="492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600">
                <a:solidFill>
                  <a:schemeClr val="lt1"/>
                </a:solidFill>
                <a:latin typeface="Sorts Mill Goudy"/>
                <a:ea typeface="Sorts Mill Goudy"/>
                <a:cs typeface="Sorts Mill Goudy"/>
                <a:sym typeface="Sorts Mill Goudy"/>
              </a:rPr>
              <a:t>Cubo OLAP</a:t>
            </a:r>
            <a:endParaRPr sz="3600">
              <a:solidFill>
                <a:schemeClr val="lt1"/>
              </a:solidFill>
              <a:latin typeface="Sorts Mill Goudy"/>
              <a:ea typeface="Sorts Mill Goudy"/>
              <a:cs typeface="Sorts Mill Goudy"/>
              <a:sym typeface="Sorts Mill Goudy"/>
            </a:endParaRPr>
          </a:p>
        </p:txBody>
      </p:sp>
      <p:sp>
        <p:nvSpPr>
          <p:cNvPr id="258" name="Google Shape;258;p10"/>
          <p:cNvSpPr txBox="1"/>
          <p:nvPr/>
        </p:nvSpPr>
        <p:spPr>
          <a:xfrm>
            <a:off x="365751" y="1139050"/>
            <a:ext cx="3797100" cy="1728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Noto Sans Symbols"/>
              <a:buChar char="❖"/>
            </a:pPr>
            <a:r>
              <a:rPr b="1" i="0" lang="es-ES" sz="2000" u="none" strike="noStrike">
                <a:solidFill>
                  <a:schemeClr val="lt1"/>
                </a:solidFill>
                <a:latin typeface="Sorts Mill Goudy"/>
                <a:ea typeface="Sorts Mill Goudy"/>
                <a:cs typeface="Sorts Mill Goudy"/>
                <a:sym typeface="Sorts Mill Goudy"/>
              </a:rPr>
              <a:t>Fechas con mayores ventas</a:t>
            </a:r>
            <a:endParaRPr b="1" i="0" sz="2000" u="none" strike="noStrike">
              <a:solidFill>
                <a:schemeClr val="lt1"/>
              </a:solidFill>
              <a:latin typeface="Sorts Mill Goudy"/>
              <a:ea typeface="Sorts Mill Goudy"/>
              <a:cs typeface="Sorts Mill Goudy"/>
              <a:sym typeface="Sorts Mill Goudy"/>
            </a:endParaRPr>
          </a:p>
          <a:p>
            <a:pPr indent="0" lvl="0" marL="457200" marR="0" rtl="0" algn="l">
              <a:spcBef>
                <a:spcPts val="0"/>
              </a:spcBef>
              <a:spcAft>
                <a:spcPts val="0"/>
              </a:spcAft>
              <a:buNone/>
            </a:pPr>
            <a:r>
              <a:t/>
            </a:r>
            <a:endParaRPr b="1" sz="2000">
              <a:solidFill>
                <a:schemeClr val="lt1"/>
              </a:solidFill>
              <a:latin typeface="Sorts Mill Goudy"/>
              <a:ea typeface="Sorts Mill Goudy"/>
              <a:cs typeface="Sorts Mill Goudy"/>
              <a:sym typeface="Sorts Mill Goudy"/>
            </a:endParaRPr>
          </a:p>
          <a:p>
            <a:pPr indent="0" lvl="0" marL="0" marR="0" rtl="0" algn="l">
              <a:spcBef>
                <a:spcPts val="2200"/>
              </a:spcBef>
              <a:spcAft>
                <a:spcPts val="0"/>
              </a:spcAft>
              <a:buNone/>
            </a:pPr>
            <a:r>
              <a:rPr b="1" i="0" lang="es-ES" sz="1600" u="none" strike="noStrike">
                <a:solidFill>
                  <a:schemeClr val="lt1"/>
                </a:solidFill>
                <a:latin typeface="Sorts Mill Goudy"/>
                <a:ea typeface="Sorts Mill Goudy"/>
                <a:cs typeface="Sorts Mill Goudy"/>
                <a:sym typeface="Sorts Mill Goudy"/>
              </a:rPr>
              <a:t>El mes que mejor le fue a la empresa 	Bike Z fue el mes mayo y el mes con 	menos ventas fue julio</a:t>
            </a:r>
            <a:r>
              <a:rPr b="0" i="0" lang="es-ES" sz="1600" u="none" strike="noStrike">
                <a:solidFill>
                  <a:schemeClr val="lt1"/>
                </a:solidFill>
                <a:latin typeface="Sorts Mill Goudy"/>
                <a:ea typeface="Sorts Mill Goudy"/>
                <a:cs typeface="Sorts Mill Goudy"/>
                <a:sym typeface="Sorts Mill Goudy"/>
              </a:rPr>
              <a:t>.</a:t>
            </a:r>
            <a:endParaRPr sz="1400">
              <a:solidFill>
                <a:schemeClr val="lt1"/>
              </a:solidFill>
              <a:latin typeface="Sorts Mill Goudy"/>
              <a:ea typeface="Sorts Mill Goudy"/>
              <a:cs typeface="Sorts Mill Goudy"/>
              <a:sym typeface="Sorts Mill Goudy"/>
            </a:endParaRPr>
          </a:p>
        </p:txBody>
      </p:sp>
      <p:pic>
        <p:nvPicPr>
          <p:cNvPr descr="Logotipo&#10;&#10;Descripción generada automáticamente" id="259" name="Google Shape;259;p10"/>
          <p:cNvPicPr preferRelativeResize="0"/>
          <p:nvPr/>
        </p:nvPicPr>
        <p:blipFill rotWithShape="1">
          <a:blip r:embed="rId3">
            <a:alphaModFix/>
          </a:blip>
          <a:srcRect b="0" l="0" r="0" t="0"/>
          <a:stretch/>
        </p:blipFill>
        <p:spPr>
          <a:xfrm>
            <a:off x="10206446" y="52394"/>
            <a:ext cx="1985554" cy="488632"/>
          </a:xfrm>
          <a:prstGeom prst="rect">
            <a:avLst/>
          </a:prstGeom>
          <a:noFill/>
          <a:ln>
            <a:noFill/>
          </a:ln>
        </p:spPr>
      </p:pic>
      <p:pic>
        <p:nvPicPr>
          <p:cNvPr id="260" name="Google Shape;260;p10"/>
          <p:cNvPicPr preferRelativeResize="0"/>
          <p:nvPr/>
        </p:nvPicPr>
        <p:blipFill>
          <a:blip r:embed="rId4">
            <a:alphaModFix/>
          </a:blip>
          <a:stretch>
            <a:fillRect/>
          </a:stretch>
        </p:blipFill>
        <p:spPr>
          <a:xfrm>
            <a:off x="4162849" y="1239963"/>
            <a:ext cx="7776502" cy="4378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11"/>
          <p:cNvPicPr preferRelativeResize="0"/>
          <p:nvPr/>
        </p:nvPicPr>
        <p:blipFill rotWithShape="1">
          <a:blip r:embed="rId3">
            <a:alphaModFix/>
          </a:blip>
          <a:srcRect b="-1" l="0" r="0" t="0"/>
          <a:stretch/>
        </p:blipFill>
        <p:spPr>
          <a:xfrm>
            <a:off x="0" y="0"/>
            <a:ext cx="5826033" cy="6858000"/>
          </a:xfrm>
          <a:prstGeom prst="rect">
            <a:avLst/>
          </a:prstGeom>
          <a:noFill/>
          <a:ln>
            <a:noFill/>
          </a:ln>
        </p:spPr>
      </p:pic>
      <p:sp>
        <p:nvSpPr>
          <p:cNvPr id="266" name="Google Shape;266;p11"/>
          <p:cNvSpPr txBox="1"/>
          <p:nvPr/>
        </p:nvSpPr>
        <p:spPr>
          <a:xfrm>
            <a:off x="6644639" y="609600"/>
            <a:ext cx="4622917" cy="1257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2"/>
              </a:buClr>
              <a:buSzPts val="4600"/>
              <a:buFont typeface="Sorts Mill Goudy"/>
              <a:buNone/>
            </a:pPr>
            <a:r>
              <a:rPr lang="es-ES" sz="4600">
                <a:solidFill>
                  <a:schemeClr val="lt2"/>
                </a:solidFill>
                <a:latin typeface="Sorts Mill Goudy"/>
                <a:ea typeface="Sorts Mill Goudy"/>
                <a:cs typeface="Sorts Mill Goudy"/>
                <a:sym typeface="Sorts Mill Goudy"/>
              </a:rPr>
              <a:t>Conclusión</a:t>
            </a:r>
            <a:endParaRPr/>
          </a:p>
        </p:txBody>
      </p:sp>
      <p:pic>
        <p:nvPicPr>
          <p:cNvPr descr="Logotipo&#10;&#10;Descripción generada automáticamente" id="267" name="Google Shape;267;p11"/>
          <p:cNvPicPr preferRelativeResize="0"/>
          <p:nvPr/>
        </p:nvPicPr>
        <p:blipFill rotWithShape="1">
          <a:blip r:embed="rId4">
            <a:alphaModFix/>
          </a:blip>
          <a:srcRect b="0" l="0" r="0" t="0"/>
          <a:stretch/>
        </p:blipFill>
        <p:spPr>
          <a:xfrm>
            <a:off x="69669" y="0"/>
            <a:ext cx="1985554" cy="488632"/>
          </a:xfrm>
          <a:prstGeom prst="rect">
            <a:avLst/>
          </a:prstGeom>
          <a:noFill/>
          <a:ln>
            <a:noFill/>
          </a:ln>
        </p:spPr>
      </p:pic>
      <p:sp>
        <p:nvSpPr>
          <p:cNvPr id="268" name="Google Shape;268;p11"/>
          <p:cNvSpPr txBox="1"/>
          <p:nvPr/>
        </p:nvSpPr>
        <p:spPr>
          <a:xfrm>
            <a:off x="6465725" y="1811400"/>
            <a:ext cx="5480700" cy="39405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0"/>
              </a:spcBef>
              <a:spcAft>
                <a:spcPts val="0"/>
              </a:spcAft>
              <a:buNone/>
            </a:pPr>
            <a:r>
              <a:rPr b="1" lang="es-ES" sz="1600">
                <a:solidFill>
                  <a:schemeClr val="lt1"/>
                </a:solidFill>
                <a:latin typeface="Sorts Mill Goudy"/>
                <a:ea typeface="Sorts Mill Goudy"/>
                <a:cs typeface="Sorts Mill Goudy"/>
                <a:sym typeface="Sorts Mill Goudy"/>
              </a:rPr>
              <a:t> ✅ Productos más vendidos</a:t>
            </a:r>
            <a:endParaRPr>
              <a:solidFill>
                <a:schemeClr val="dk1"/>
              </a:solidFill>
            </a:endParaRPr>
          </a:p>
          <a:p>
            <a:pPr indent="0" lvl="0" marL="457200" rtl="0" algn="just">
              <a:lnSpc>
                <a:spcPct val="120000"/>
              </a:lnSpc>
              <a:spcBef>
                <a:spcPts val="0"/>
              </a:spcBef>
              <a:spcAft>
                <a:spcPts val="0"/>
              </a:spcAft>
              <a:buNone/>
            </a:pPr>
            <a:r>
              <a:t/>
            </a:r>
            <a:endParaRPr>
              <a:solidFill>
                <a:schemeClr val="dk1"/>
              </a:solidFill>
            </a:endParaRPr>
          </a:p>
          <a:p>
            <a:pPr indent="0" lvl="0" marL="0" rtl="0" algn="just">
              <a:lnSpc>
                <a:spcPct val="120000"/>
              </a:lnSpc>
              <a:spcBef>
                <a:spcPts val="0"/>
              </a:spcBef>
              <a:spcAft>
                <a:spcPts val="0"/>
              </a:spcAft>
              <a:buNone/>
            </a:pPr>
            <a:r>
              <a:rPr b="1" lang="es-ES" sz="1600">
                <a:solidFill>
                  <a:schemeClr val="lt1"/>
                </a:solidFill>
                <a:latin typeface="Sorts Mill Goudy"/>
                <a:ea typeface="Sorts Mill Goudy"/>
                <a:cs typeface="Sorts Mill Goudy"/>
                <a:sym typeface="Sorts Mill Goudy"/>
              </a:rPr>
              <a:t> ✅ Territorios con más ventas</a:t>
            </a:r>
            <a:endParaRPr b="1" sz="1600">
              <a:solidFill>
                <a:schemeClr val="lt1"/>
              </a:solidFill>
              <a:latin typeface="Sorts Mill Goudy"/>
              <a:ea typeface="Sorts Mill Goudy"/>
              <a:cs typeface="Sorts Mill Goudy"/>
              <a:sym typeface="Sorts Mill Goudy"/>
            </a:endParaRPr>
          </a:p>
          <a:p>
            <a:pPr indent="0" lvl="0" marL="457200" rtl="0" algn="just">
              <a:lnSpc>
                <a:spcPct val="120000"/>
              </a:lnSpc>
              <a:spcBef>
                <a:spcPts val="0"/>
              </a:spcBef>
              <a:spcAft>
                <a:spcPts val="0"/>
              </a:spcAft>
              <a:buNone/>
            </a:pPr>
            <a:r>
              <a:t/>
            </a:r>
            <a:endParaRPr b="1" sz="1600">
              <a:solidFill>
                <a:schemeClr val="lt1"/>
              </a:solidFill>
              <a:latin typeface="Sorts Mill Goudy"/>
              <a:ea typeface="Sorts Mill Goudy"/>
              <a:cs typeface="Sorts Mill Goudy"/>
              <a:sym typeface="Sorts Mill Goudy"/>
            </a:endParaRPr>
          </a:p>
          <a:p>
            <a:pPr indent="0" lvl="0" marL="0" rtl="0" algn="just">
              <a:lnSpc>
                <a:spcPct val="120000"/>
              </a:lnSpc>
              <a:spcBef>
                <a:spcPts val="0"/>
              </a:spcBef>
              <a:spcAft>
                <a:spcPts val="0"/>
              </a:spcAft>
              <a:buNone/>
            </a:pPr>
            <a:r>
              <a:rPr b="1" lang="es-ES" sz="1600">
                <a:solidFill>
                  <a:schemeClr val="lt1"/>
                </a:solidFill>
                <a:latin typeface="Sorts Mill Goudy"/>
                <a:ea typeface="Sorts Mill Goudy"/>
                <a:cs typeface="Sorts Mill Goudy"/>
                <a:sym typeface="Sorts Mill Goudy"/>
              </a:rPr>
              <a:t> ✅ Fechas con mayores ventas</a:t>
            </a:r>
            <a:endParaRPr b="1" sz="1600">
              <a:solidFill>
                <a:schemeClr val="lt1"/>
              </a:solidFill>
              <a:latin typeface="Sorts Mill Goudy"/>
              <a:ea typeface="Sorts Mill Goudy"/>
              <a:cs typeface="Sorts Mill Goudy"/>
              <a:sym typeface="Sorts Mill Goudy"/>
            </a:endParaRPr>
          </a:p>
          <a:p>
            <a:pPr indent="0" lvl="0" marL="457200" rtl="0" algn="just">
              <a:lnSpc>
                <a:spcPct val="120000"/>
              </a:lnSpc>
              <a:spcBef>
                <a:spcPts val="0"/>
              </a:spcBef>
              <a:spcAft>
                <a:spcPts val="0"/>
              </a:spcAft>
              <a:buNone/>
            </a:pPr>
            <a:r>
              <a:t/>
            </a:r>
            <a:endParaRPr b="1" sz="1600">
              <a:solidFill>
                <a:schemeClr val="lt1"/>
              </a:solidFill>
              <a:latin typeface="Sorts Mill Goudy"/>
              <a:ea typeface="Sorts Mill Goudy"/>
              <a:cs typeface="Sorts Mill Goudy"/>
              <a:sym typeface="Sorts Mill Goudy"/>
            </a:endParaRPr>
          </a:p>
          <a:p>
            <a:pPr indent="0" lvl="0" marL="0" rtl="0" algn="just">
              <a:lnSpc>
                <a:spcPct val="120000"/>
              </a:lnSpc>
              <a:spcBef>
                <a:spcPts val="0"/>
              </a:spcBef>
              <a:spcAft>
                <a:spcPts val="0"/>
              </a:spcAft>
              <a:buNone/>
            </a:pPr>
            <a:r>
              <a:rPr b="1" lang="es-ES" sz="1600">
                <a:solidFill>
                  <a:schemeClr val="lt1"/>
                </a:solidFill>
                <a:latin typeface="Sorts Mill Goudy"/>
                <a:ea typeface="Sorts Mill Goudy"/>
                <a:cs typeface="Sorts Mill Goudy"/>
                <a:sym typeface="Sorts Mill Goudy"/>
              </a:rPr>
              <a:t> ❌ Empleados con mayores ventas por territorio</a:t>
            </a:r>
            <a:endParaRPr b="1" sz="1600">
              <a:solidFill>
                <a:schemeClr val="lt1"/>
              </a:solidFill>
              <a:latin typeface="Sorts Mill Goudy"/>
              <a:ea typeface="Sorts Mill Goudy"/>
              <a:cs typeface="Sorts Mill Goudy"/>
              <a:sym typeface="Sorts Mill Goudy"/>
            </a:endParaRPr>
          </a:p>
          <a:p>
            <a:pPr indent="0" lvl="0" marL="457200" rtl="0" algn="just">
              <a:lnSpc>
                <a:spcPct val="120000"/>
              </a:lnSpc>
              <a:spcBef>
                <a:spcPts val="0"/>
              </a:spcBef>
              <a:spcAft>
                <a:spcPts val="0"/>
              </a:spcAft>
              <a:buNone/>
            </a:pPr>
            <a:r>
              <a:t/>
            </a:r>
            <a:endParaRPr b="1" sz="1600">
              <a:solidFill>
                <a:schemeClr val="lt1"/>
              </a:solidFill>
              <a:latin typeface="Sorts Mill Goudy"/>
              <a:ea typeface="Sorts Mill Goudy"/>
              <a:cs typeface="Sorts Mill Goudy"/>
              <a:sym typeface="Sorts Mill Goudy"/>
            </a:endParaRPr>
          </a:p>
          <a:p>
            <a:pPr indent="0" lvl="0" marL="0" rtl="0" algn="just">
              <a:lnSpc>
                <a:spcPct val="120000"/>
              </a:lnSpc>
              <a:spcBef>
                <a:spcPts val="0"/>
              </a:spcBef>
              <a:spcAft>
                <a:spcPts val="0"/>
              </a:spcAft>
              <a:buNone/>
            </a:pPr>
            <a:r>
              <a:rPr b="1" lang="es-ES" sz="1600">
                <a:solidFill>
                  <a:schemeClr val="lt1"/>
                </a:solidFill>
                <a:latin typeface="Sorts Mill Goudy"/>
                <a:ea typeface="Sorts Mill Goudy"/>
                <a:cs typeface="Sorts Mill Goudy"/>
                <a:sym typeface="Sorts Mill Goudy"/>
              </a:rPr>
              <a:t> ❌ Clientes frecuentes por territorio</a:t>
            </a:r>
            <a:endParaRPr b="1" sz="1600">
              <a:solidFill>
                <a:schemeClr val="lt1"/>
              </a:solidFill>
              <a:latin typeface="Sorts Mill Goudy"/>
              <a:ea typeface="Sorts Mill Goudy"/>
              <a:cs typeface="Sorts Mill Goudy"/>
              <a:sym typeface="Sorts Mill Goudy"/>
            </a:endParaRPr>
          </a:p>
          <a:p>
            <a:pPr indent="0" lvl="0" marL="0" rtl="0" algn="just">
              <a:lnSpc>
                <a:spcPct val="120000"/>
              </a:lnSpc>
              <a:spcBef>
                <a:spcPts val="0"/>
              </a:spcBef>
              <a:spcAft>
                <a:spcPts val="0"/>
              </a:spcAft>
              <a:buNone/>
            </a:pPr>
            <a:r>
              <a:t/>
            </a:r>
            <a:endParaRPr b="1" sz="1600">
              <a:solidFill>
                <a:schemeClr val="lt1"/>
              </a:solidFill>
              <a:latin typeface="Sorts Mill Goudy"/>
              <a:ea typeface="Sorts Mill Goudy"/>
              <a:cs typeface="Sorts Mill Goudy"/>
              <a:sym typeface="Sorts Mill Goudy"/>
            </a:endParaRPr>
          </a:p>
          <a:p>
            <a:pPr indent="0" lvl="0" marL="0" rtl="0" algn="just">
              <a:lnSpc>
                <a:spcPct val="120000"/>
              </a:lnSpc>
              <a:spcBef>
                <a:spcPts val="0"/>
              </a:spcBef>
              <a:spcAft>
                <a:spcPts val="0"/>
              </a:spcAft>
              <a:buNone/>
            </a:pPr>
            <a:r>
              <a:rPr b="1" lang="es-ES" sz="1600">
                <a:solidFill>
                  <a:schemeClr val="lt1"/>
                </a:solidFill>
                <a:latin typeface="Sorts Mill Goudy"/>
                <a:ea typeface="Sorts Mill Goudy"/>
                <a:cs typeface="Sorts Mill Goudy"/>
                <a:sym typeface="Sorts Mill Goudy"/>
              </a:rPr>
              <a:t>-----------------------------------------------------------------------</a:t>
            </a:r>
            <a:endParaRPr b="1" sz="1600">
              <a:solidFill>
                <a:schemeClr val="lt1"/>
              </a:solidFill>
              <a:latin typeface="Sorts Mill Goudy"/>
              <a:ea typeface="Sorts Mill Goudy"/>
              <a:cs typeface="Sorts Mill Goudy"/>
              <a:sym typeface="Sorts Mill Goudy"/>
            </a:endParaRPr>
          </a:p>
          <a:p>
            <a:pPr indent="0" lvl="0" marL="0" rtl="0" algn="just">
              <a:lnSpc>
                <a:spcPct val="120000"/>
              </a:lnSpc>
              <a:spcBef>
                <a:spcPts val="0"/>
              </a:spcBef>
              <a:spcAft>
                <a:spcPts val="0"/>
              </a:spcAft>
              <a:buNone/>
            </a:pPr>
            <a:r>
              <a:t/>
            </a:r>
            <a:endParaRPr b="1" sz="1600">
              <a:solidFill>
                <a:schemeClr val="lt1"/>
              </a:solidFill>
              <a:latin typeface="Sorts Mill Goudy"/>
              <a:ea typeface="Sorts Mill Goudy"/>
              <a:cs typeface="Sorts Mill Goudy"/>
              <a:sym typeface="Sorts Mill Goudy"/>
            </a:endParaRPr>
          </a:p>
          <a:p>
            <a:pPr indent="0" lvl="0" marL="0" rtl="0" algn="just">
              <a:lnSpc>
                <a:spcPct val="120000"/>
              </a:lnSpc>
              <a:spcBef>
                <a:spcPts val="0"/>
              </a:spcBef>
              <a:spcAft>
                <a:spcPts val="0"/>
              </a:spcAft>
              <a:buNone/>
            </a:pPr>
            <a:r>
              <a:rPr b="1" lang="es-ES" sz="1600">
                <a:solidFill>
                  <a:schemeClr val="lt1"/>
                </a:solidFill>
                <a:latin typeface="Sorts Mill Goudy"/>
                <a:ea typeface="Sorts Mill Goudy"/>
                <a:cs typeface="Sorts Mill Goudy"/>
                <a:sym typeface="Sorts Mill Goudy"/>
              </a:rPr>
              <a:t>✅ Categorías más vendidas</a:t>
            </a:r>
            <a:endParaRPr b="1" sz="1600">
              <a:solidFill>
                <a:schemeClr val="lt1"/>
              </a:solidFill>
              <a:latin typeface="Sorts Mill Goudy"/>
              <a:ea typeface="Sorts Mill Goudy"/>
              <a:cs typeface="Sorts Mill Goudy"/>
              <a:sym typeface="Sorts Mill Goudy"/>
            </a:endParaRPr>
          </a:p>
        </p:txBody>
      </p:sp>
      <p:pic>
        <p:nvPicPr>
          <p:cNvPr id="269" name="Google Shape;269;p11"/>
          <p:cNvPicPr preferRelativeResize="0"/>
          <p:nvPr/>
        </p:nvPicPr>
        <p:blipFill>
          <a:blip r:embed="rId5">
            <a:alphaModFix/>
          </a:blip>
          <a:stretch>
            <a:fillRect/>
          </a:stretch>
        </p:blipFill>
        <p:spPr>
          <a:xfrm>
            <a:off x="846899" y="1071925"/>
            <a:ext cx="3957801" cy="54194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
          <p:cNvSpPr txBox="1"/>
          <p:nvPr>
            <p:ph type="title"/>
          </p:nvPr>
        </p:nvSpPr>
        <p:spPr>
          <a:xfrm>
            <a:off x="6644639" y="609600"/>
            <a:ext cx="4622917"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s-ES"/>
              <a:t>Temas a tratar</a:t>
            </a:r>
            <a:endParaRPr/>
          </a:p>
        </p:txBody>
      </p:sp>
      <p:sp>
        <p:nvSpPr>
          <p:cNvPr id="166" name="Google Shape;166;p2"/>
          <p:cNvSpPr txBox="1"/>
          <p:nvPr>
            <p:ph idx="1" type="body"/>
          </p:nvPr>
        </p:nvSpPr>
        <p:spPr>
          <a:xfrm>
            <a:off x="6644638" y="2076450"/>
            <a:ext cx="5207727" cy="448981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610"/>
              <a:buChar char="◈"/>
            </a:pPr>
            <a:r>
              <a:rPr lang="es-ES"/>
              <a:t>Introducción</a:t>
            </a:r>
            <a:endParaRPr/>
          </a:p>
          <a:p>
            <a:pPr indent="-306000" lvl="0" marL="342900" rtl="0" algn="l">
              <a:lnSpc>
                <a:spcPct val="110000"/>
              </a:lnSpc>
              <a:spcBef>
                <a:spcPts val="1060"/>
              </a:spcBef>
              <a:spcAft>
                <a:spcPts val="0"/>
              </a:spcAft>
              <a:buSzPts val="1610"/>
              <a:buChar char="◈"/>
            </a:pPr>
            <a:r>
              <a:rPr lang="es-ES"/>
              <a:t>KPI’S</a:t>
            </a:r>
            <a:endParaRPr/>
          </a:p>
          <a:p>
            <a:pPr indent="-306000" lvl="0" marL="342900" rtl="0" algn="l">
              <a:lnSpc>
                <a:spcPct val="110000"/>
              </a:lnSpc>
              <a:spcBef>
                <a:spcPts val="1060"/>
              </a:spcBef>
              <a:spcAft>
                <a:spcPts val="0"/>
              </a:spcAft>
              <a:buSzPts val="1610"/>
              <a:buChar char="◈"/>
            </a:pPr>
            <a:r>
              <a:rPr lang="es-ES"/>
              <a:t>Modelo Dimensional y lógico  </a:t>
            </a:r>
            <a:endParaRPr/>
          </a:p>
          <a:p>
            <a:pPr indent="-306000" lvl="0" marL="342900" rtl="0" algn="l">
              <a:lnSpc>
                <a:spcPct val="110000"/>
              </a:lnSpc>
              <a:spcBef>
                <a:spcPts val="1060"/>
              </a:spcBef>
              <a:spcAft>
                <a:spcPts val="0"/>
              </a:spcAft>
              <a:buSzPts val="1610"/>
              <a:buChar char="◈"/>
            </a:pPr>
            <a:r>
              <a:rPr lang="es-ES"/>
              <a:t>Proceso ETL</a:t>
            </a:r>
            <a:endParaRPr/>
          </a:p>
          <a:p>
            <a:pPr indent="-306000" lvl="0" marL="342900" rtl="0" algn="l">
              <a:lnSpc>
                <a:spcPct val="110000"/>
              </a:lnSpc>
              <a:spcBef>
                <a:spcPts val="1060"/>
              </a:spcBef>
              <a:spcAft>
                <a:spcPts val="0"/>
              </a:spcAft>
              <a:buSzPts val="1610"/>
              <a:buChar char="◈"/>
            </a:pPr>
            <a:r>
              <a:rPr lang="es-ES"/>
              <a:t>Cubo OLAP</a:t>
            </a:r>
            <a:endParaRPr/>
          </a:p>
          <a:p>
            <a:pPr indent="-306000" lvl="0" marL="342900" rtl="0" algn="l">
              <a:lnSpc>
                <a:spcPct val="110000"/>
              </a:lnSpc>
              <a:spcBef>
                <a:spcPts val="1060"/>
              </a:spcBef>
              <a:spcAft>
                <a:spcPts val="0"/>
              </a:spcAft>
              <a:buSzPts val="1610"/>
              <a:buChar char="◈"/>
            </a:pPr>
            <a:r>
              <a:rPr lang="es-ES"/>
              <a:t>Conclusión </a:t>
            </a:r>
            <a:endParaRPr/>
          </a:p>
        </p:txBody>
      </p:sp>
      <p:pic>
        <p:nvPicPr>
          <p:cNvPr id="167" name="Google Shape;167;p2"/>
          <p:cNvPicPr preferRelativeResize="0"/>
          <p:nvPr/>
        </p:nvPicPr>
        <p:blipFill rotWithShape="1">
          <a:blip r:embed="rId3">
            <a:alphaModFix/>
          </a:blip>
          <a:srcRect b="-1" l="0" r="0" t="0"/>
          <a:stretch/>
        </p:blipFill>
        <p:spPr>
          <a:xfrm>
            <a:off x="0" y="0"/>
            <a:ext cx="6348472" cy="6858000"/>
          </a:xfrm>
          <a:prstGeom prst="rect">
            <a:avLst/>
          </a:prstGeom>
          <a:noFill/>
          <a:ln>
            <a:noFill/>
          </a:ln>
        </p:spPr>
      </p:pic>
      <p:pic>
        <p:nvPicPr>
          <p:cNvPr descr="Logotipo&#10;&#10;Descripción generada automáticamente" id="168" name="Google Shape;168;p2"/>
          <p:cNvPicPr preferRelativeResize="0"/>
          <p:nvPr/>
        </p:nvPicPr>
        <p:blipFill rotWithShape="1">
          <a:blip r:embed="rId4">
            <a:alphaModFix/>
          </a:blip>
          <a:srcRect b="0" l="0" r="0" t="0"/>
          <a:stretch/>
        </p:blipFill>
        <p:spPr>
          <a:xfrm>
            <a:off x="120422" y="120968"/>
            <a:ext cx="1985554" cy="488632"/>
          </a:xfrm>
          <a:prstGeom prst="rect">
            <a:avLst/>
          </a:prstGeom>
          <a:noFill/>
          <a:ln>
            <a:noFill/>
          </a:ln>
        </p:spPr>
      </p:pic>
      <p:pic>
        <p:nvPicPr>
          <p:cNvPr id="169" name="Google Shape;169;p2"/>
          <p:cNvPicPr preferRelativeResize="0"/>
          <p:nvPr/>
        </p:nvPicPr>
        <p:blipFill rotWithShape="1">
          <a:blip r:embed="rId5">
            <a:alphaModFix/>
          </a:blip>
          <a:srcRect b="0" l="5515" r="8031" t="0"/>
          <a:stretch/>
        </p:blipFill>
        <p:spPr>
          <a:xfrm>
            <a:off x="0" y="1587275"/>
            <a:ext cx="6348475" cy="425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pic>
        <p:nvPicPr>
          <p:cNvPr id="176" name="Google Shape;176;p3"/>
          <p:cNvPicPr preferRelativeResize="0"/>
          <p:nvPr/>
        </p:nvPicPr>
        <p:blipFill rotWithShape="1">
          <a:blip r:embed="rId4">
            <a:alphaModFix/>
          </a:blip>
          <a:srcRect b="-1" l="0" r="0" t="0"/>
          <a:stretch/>
        </p:blipFill>
        <p:spPr>
          <a:xfrm>
            <a:off x="6365965" y="-1"/>
            <a:ext cx="5826033" cy="6858000"/>
          </a:xfrm>
          <a:prstGeom prst="rect">
            <a:avLst/>
          </a:prstGeom>
          <a:noFill/>
          <a:ln>
            <a:noFill/>
          </a:ln>
        </p:spPr>
      </p:pic>
      <p:pic>
        <p:nvPicPr>
          <p:cNvPr id="177" name="Google Shape;177;p3"/>
          <p:cNvPicPr preferRelativeResize="0"/>
          <p:nvPr/>
        </p:nvPicPr>
        <p:blipFill rotWithShape="1">
          <a:blip r:embed="rId5">
            <a:alphaModFix/>
          </a:blip>
          <a:srcRect b="0" l="0" r="0" t="0"/>
          <a:stretch/>
        </p:blipFill>
        <p:spPr>
          <a:xfrm>
            <a:off x="6257026" y="1"/>
            <a:ext cx="5934973" cy="6858000"/>
          </a:xfrm>
          <a:prstGeom prst="rect">
            <a:avLst/>
          </a:prstGeom>
          <a:noFill/>
          <a:ln>
            <a:noFill/>
          </a:ln>
        </p:spPr>
      </p:pic>
      <p:sp>
        <p:nvSpPr>
          <p:cNvPr id="178" name="Google Shape;178;p3"/>
          <p:cNvSpPr txBox="1"/>
          <p:nvPr>
            <p:ph type="title"/>
          </p:nvPr>
        </p:nvSpPr>
        <p:spPr>
          <a:xfrm>
            <a:off x="490985" y="294192"/>
            <a:ext cx="4538124" cy="97045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000"/>
              <a:buFont typeface="Sorts Mill Goudy"/>
              <a:buNone/>
            </a:pPr>
            <a:r>
              <a:rPr lang="es-ES" sz="4000"/>
              <a:t>Introducción </a:t>
            </a:r>
            <a:endParaRPr/>
          </a:p>
        </p:txBody>
      </p:sp>
      <p:sp>
        <p:nvSpPr>
          <p:cNvPr id="179" name="Google Shape;179;p3"/>
          <p:cNvSpPr txBox="1"/>
          <p:nvPr>
            <p:ph idx="1" type="body"/>
          </p:nvPr>
        </p:nvSpPr>
        <p:spPr>
          <a:xfrm>
            <a:off x="558249" y="1399624"/>
            <a:ext cx="4945568" cy="496634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10000"/>
          </a:bodyPr>
          <a:lstStyle/>
          <a:p>
            <a:pPr indent="0" lvl="0" marL="0" rtl="0" algn="just">
              <a:lnSpc>
                <a:spcPct val="110000"/>
              </a:lnSpc>
              <a:spcBef>
                <a:spcPts val="0"/>
              </a:spcBef>
              <a:spcAft>
                <a:spcPts val="0"/>
              </a:spcAft>
              <a:buClr>
                <a:schemeClr val="dk1"/>
              </a:buClr>
              <a:buSzPts val="1100"/>
              <a:buFont typeface="Arial"/>
              <a:buNone/>
            </a:pPr>
            <a:r>
              <a:rPr lang="es-ES" sz="2400"/>
              <a:t>Bike Z es una empresa que vende artículos para motocross que ha crecido rápidamente durante los últimos años, por esta razón su propietario ha decidido incorporar Inteligencia de Negocios a su compañía. Usted y su equipo han sido escogidos para desarrollar esta iniciativa y permitir a los encargados tomar las mejores decisiones necesarias para lograr que la organización siga en el buen camino.</a:t>
            </a:r>
            <a:endParaRPr sz="2400"/>
          </a:p>
          <a:p>
            <a:pPr indent="-199320" lvl="0" marL="342900" rtl="0" algn="l">
              <a:lnSpc>
                <a:spcPct val="110000"/>
              </a:lnSpc>
              <a:spcBef>
                <a:spcPts val="0"/>
              </a:spcBef>
              <a:spcAft>
                <a:spcPts val="0"/>
              </a:spcAft>
              <a:buSzPts val="1680"/>
              <a:buNone/>
            </a:pPr>
            <a:r>
              <a:t/>
            </a:r>
            <a:endParaRPr sz="2400"/>
          </a:p>
        </p:txBody>
      </p:sp>
      <p:pic>
        <p:nvPicPr>
          <p:cNvPr descr="Logotipo&#10;&#10;Descripción generada automáticamente" id="180" name="Google Shape;180;p3"/>
          <p:cNvPicPr preferRelativeResize="0"/>
          <p:nvPr/>
        </p:nvPicPr>
        <p:blipFill rotWithShape="1">
          <a:blip r:embed="rId6">
            <a:alphaModFix/>
          </a:blip>
          <a:srcRect b="0" l="0" r="0" t="0"/>
          <a:stretch/>
        </p:blipFill>
        <p:spPr>
          <a:xfrm>
            <a:off x="10206444" y="49876"/>
            <a:ext cx="1985554" cy="488632"/>
          </a:xfrm>
          <a:prstGeom prst="rect">
            <a:avLst/>
          </a:prstGeom>
          <a:noFill/>
          <a:ln>
            <a:noFill/>
          </a:ln>
        </p:spPr>
      </p:pic>
      <p:pic>
        <p:nvPicPr>
          <p:cNvPr id="181" name="Google Shape;181;p3"/>
          <p:cNvPicPr preferRelativeResize="0"/>
          <p:nvPr/>
        </p:nvPicPr>
        <p:blipFill>
          <a:blip r:embed="rId7">
            <a:alphaModFix/>
          </a:blip>
          <a:stretch>
            <a:fillRect/>
          </a:stretch>
        </p:blipFill>
        <p:spPr>
          <a:xfrm>
            <a:off x="6050800" y="413688"/>
            <a:ext cx="6938224" cy="6938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
          <p:cNvSpPr txBox="1"/>
          <p:nvPr/>
        </p:nvSpPr>
        <p:spPr>
          <a:xfrm>
            <a:off x="365746" y="357050"/>
            <a:ext cx="5166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3600" u="none" cap="none" strike="noStrike">
                <a:solidFill>
                  <a:schemeClr val="lt1"/>
                </a:solidFill>
                <a:latin typeface="Sorts Mill Goudy"/>
                <a:ea typeface="Sorts Mill Goudy"/>
                <a:cs typeface="Sorts Mill Goudy"/>
                <a:sym typeface="Sorts Mill Goudy"/>
              </a:rPr>
              <a:t>KPI’S Identificados</a:t>
            </a:r>
            <a:endParaRPr sz="3600">
              <a:solidFill>
                <a:schemeClr val="lt1"/>
              </a:solidFill>
              <a:latin typeface="Sorts Mill Goudy"/>
              <a:ea typeface="Sorts Mill Goudy"/>
              <a:cs typeface="Sorts Mill Goudy"/>
              <a:sym typeface="Sorts Mill Goudy"/>
            </a:endParaRPr>
          </a:p>
        </p:txBody>
      </p:sp>
      <p:sp>
        <p:nvSpPr>
          <p:cNvPr id="187" name="Google Shape;187;p4"/>
          <p:cNvSpPr txBox="1"/>
          <p:nvPr/>
        </p:nvSpPr>
        <p:spPr>
          <a:xfrm>
            <a:off x="365750" y="1462050"/>
            <a:ext cx="11094600" cy="5674500"/>
          </a:xfrm>
          <a:prstGeom prst="rect">
            <a:avLst/>
          </a:prstGeom>
          <a:noFill/>
          <a:ln>
            <a:noFill/>
          </a:ln>
        </p:spPr>
        <p:txBody>
          <a:bodyPr anchorCtr="0" anchor="t" bIns="45700" lIns="91425" spcFirstLastPara="1" rIns="91425" wrap="square" tIns="45700">
            <a:spAutoFit/>
          </a:bodyPr>
          <a:lstStyle/>
          <a:p>
            <a:pPr indent="-101600" lvl="0" marL="0" marR="0" rtl="0" algn="just">
              <a:spcBef>
                <a:spcPts val="0"/>
              </a:spcBef>
              <a:spcAft>
                <a:spcPts val="0"/>
              </a:spcAft>
              <a:buClr>
                <a:schemeClr val="lt1"/>
              </a:buClr>
              <a:buSzPts val="1600"/>
              <a:buFont typeface="Arial"/>
              <a:buChar char="•"/>
            </a:pPr>
            <a:r>
              <a:rPr b="1" i="0" lang="es-ES" sz="1600" u="none" strike="noStrike">
                <a:solidFill>
                  <a:schemeClr val="lt1"/>
                </a:solidFill>
                <a:latin typeface="Sorts Mill Goudy"/>
                <a:ea typeface="Sorts Mill Goudy"/>
                <a:cs typeface="Sorts Mill Goudy"/>
                <a:sym typeface="Sorts Mill Goudy"/>
              </a:rPr>
              <a:t> Productos más vendidos</a:t>
            </a:r>
            <a:endParaRPr/>
          </a:p>
          <a:p>
            <a:pPr indent="0" lvl="0" marL="457200" marR="0" rtl="0" algn="just">
              <a:spcBef>
                <a:spcPts val="800"/>
              </a:spcBef>
              <a:spcAft>
                <a:spcPts val="0"/>
              </a:spcAft>
              <a:buNone/>
            </a:pPr>
            <a:r>
              <a:rPr b="0" i="0" lang="es-ES" sz="1600" u="none" strike="noStrike">
                <a:solidFill>
                  <a:schemeClr val="lt1"/>
                </a:solidFill>
                <a:latin typeface="Sorts Mill Goudy"/>
                <a:ea typeface="Sorts Mill Goudy"/>
                <a:cs typeface="Sorts Mill Goudy"/>
                <a:sym typeface="Sorts Mill Goudy"/>
              </a:rPr>
              <a:t>Esto no ayudará para determinar si el negocio puede llegar a especializarse en un rubro específico dentro del mundo de la venta de bicicletas y refacciones.</a:t>
            </a:r>
            <a:endParaRPr b="0" sz="1600">
              <a:solidFill>
                <a:schemeClr val="lt1"/>
              </a:solidFill>
              <a:latin typeface="Sorts Mill Goudy"/>
              <a:ea typeface="Sorts Mill Goudy"/>
              <a:cs typeface="Sorts Mill Goudy"/>
              <a:sym typeface="Sorts Mill Goudy"/>
            </a:endParaRPr>
          </a:p>
          <a:p>
            <a:pPr indent="-101600" lvl="0" marL="0" marR="0" rtl="0" algn="just">
              <a:spcBef>
                <a:spcPts val="800"/>
              </a:spcBef>
              <a:spcAft>
                <a:spcPts val="0"/>
              </a:spcAft>
              <a:buClr>
                <a:schemeClr val="lt1"/>
              </a:buClr>
              <a:buSzPts val="1600"/>
              <a:buFont typeface="Arial"/>
              <a:buChar char="•"/>
            </a:pPr>
            <a:r>
              <a:rPr b="1" i="0" lang="es-ES" sz="1600" u="none" strike="noStrike">
                <a:solidFill>
                  <a:schemeClr val="lt1"/>
                </a:solidFill>
                <a:latin typeface="Sorts Mill Goudy"/>
                <a:ea typeface="Sorts Mill Goudy"/>
                <a:cs typeface="Sorts Mill Goudy"/>
                <a:sym typeface="Sorts Mill Goudy"/>
              </a:rPr>
              <a:t> Territorios con más ventas</a:t>
            </a:r>
            <a:endParaRPr/>
          </a:p>
          <a:p>
            <a:pPr indent="0" lvl="0" marL="457200" marR="0" rtl="0" algn="just">
              <a:spcBef>
                <a:spcPts val="800"/>
              </a:spcBef>
              <a:spcAft>
                <a:spcPts val="0"/>
              </a:spcAft>
              <a:buNone/>
            </a:pPr>
            <a:r>
              <a:rPr b="0" i="0" lang="es-ES" sz="1600" u="none" strike="noStrike">
                <a:solidFill>
                  <a:schemeClr val="lt1"/>
                </a:solidFill>
                <a:latin typeface="Sorts Mill Goudy"/>
                <a:ea typeface="Sorts Mill Goudy"/>
                <a:cs typeface="Sorts Mill Goudy"/>
                <a:sym typeface="Sorts Mill Goudy"/>
              </a:rPr>
              <a:t>Con esta información podrán saber en qué país y territorio conviene más realizar una expansión o invertir en más y mejores sucursales.   </a:t>
            </a:r>
            <a:endParaRPr b="0" sz="1600">
              <a:solidFill>
                <a:schemeClr val="lt1"/>
              </a:solidFill>
              <a:latin typeface="Sorts Mill Goudy"/>
              <a:ea typeface="Sorts Mill Goudy"/>
              <a:cs typeface="Sorts Mill Goudy"/>
              <a:sym typeface="Sorts Mill Goudy"/>
            </a:endParaRPr>
          </a:p>
          <a:p>
            <a:pPr indent="-101600" lvl="0" marL="0" marR="0" rtl="0" algn="just">
              <a:spcBef>
                <a:spcPts val="800"/>
              </a:spcBef>
              <a:spcAft>
                <a:spcPts val="0"/>
              </a:spcAft>
              <a:buClr>
                <a:schemeClr val="lt1"/>
              </a:buClr>
              <a:buSzPts val="1600"/>
              <a:buFont typeface="Arial"/>
              <a:buChar char="•"/>
            </a:pPr>
            <a:r>
              <a:rPr b="1" i="0" lang="es-ES" sz="1600" u="none" strike="noStrike">
                <a:solidFill>
                  <a:schemeClr val="lt1"/>
                </a:solidFill>
                <a:latin typeface="Sorts Mill Goudy"/>
                <a:ea typeface="Sorts Mill Goudy"/>
                <a:cs typeface="Sorts Mill Goudy"/>
                <a:sym typeface="Sorts Mill Goudy"/>
              </a:rPr>
              <a:t> Fechas con mayores ventas</a:t>
            </a:r>
            <a:endParaRPr/>
          </a:p>
          <a:p>
            <a:pPr indent="0" lvl="0" marL="457200" marR="0" rtl="0" algn="just">
              <a:spcBef>
                <a:spcPts val="800"/>
              </a:spcBef>
              <a:spcAft>
                <a:spcPts val="0"/>
              </a:spcAft>
              <a:buNone/>
            </a:pPr>
            <a:r>
              <a:rPr b="0" i="0" lang="es-ES" sz="1600" u="none" strike="noStrike">
                <a:solidFill>
                  <a:schemeClr val="lt1"/>
                </a:solidFill>
                <a:latin typeface="Sorts Mill Goudy"/>
                <a:ea typeface="Sorts Mill Goudy"/>
                <a:cs typeface="Sorts Mill Goudy"/>
                <a:sym typeface="Sorts Mill Goudy"/>
              </a:rPr>
              <a:t>En muchas industrias existen épocas de año especialmente buenas en ventas, con este KPI podremos identificarlas y adelantarnos a los pedidos con un stock más preparado.</a:t>
            </a:r>
            <a:endParaRPr b="0" sz="1600">
              <a:solidFill>
                <a:schemeClr val="lt1"/>
              </a:solidFill>
              <a:latin typeface="Sorts Mill Goudy"/>
              <a:ea typeface="Sorts Mill Goudy"/>
              <a:cs typeface="Sorts Mill Goudy"/>
              <a:sym typeface="Sorts Mill Goudy"/>
            </a:endParaRPr>
          </a:p>
          <a:p>
            <a:pPr indent="-101600" lvl="0" marL="0" marR="0" rtl="0" algn="just">
              <a:spcBef>
                <a:spcPts val="800"/>
              </a:spcBef>
              <a:spcAft>
                <a:spcPts val="0"/>
              </a:spcAft>
              <a:buClr>
                <a:schemeClr val="lt1"/>
              </a:buClr>
              <a:buSzPts val="1600"/>
              <a:buFont typeface="Arial"/>
              <a:buChar char="•"/>
            </a:pPr>
            <a:r>
              <a:rPr b="1" i="0" lang="es-ES" sz="1600" u="none" strike="noStrike">
                <a:solidFill>
                  <a:schemeClr val="lt1"/>
                </a:solidFill>
                <a:latin typeface="Sorts Mill Goudy"/>
                <a:ea typeface="Sorts Mill Goudy"/>
                <a:cs typeface="Sorts Mill Goudy"/>
                <a:sym typeface="Sorts Mill Goudy"/>
              </a:rPr>
              <a:t> Empleados con mayores ventas por territorio</a:t>
            </a:r>
            <a:endParaRPr/>
          </a:p>
          <a:p>
            <a:pPr indent="0" lvl="0" marL="457200" marR="0" rtl="0" algn="just">
              <a:spcBef>
                <a:spcPts val="800"/>
              </a:spcBef>
              <a:spcAft>
                <a:spcPts val="0"/>
              </a:spcAft>
              <a:buNone/>
            </a:pPr>
            <a:r>
              <a:rPr b="0" i="0" lang="es-ES" sz="1600" u="none" strike="noStrike">
                <a:solidFill>
                  <a:schemeClr val="lt1"/>
                </a:solidFill>
                <a:latin typeface="Sorts Mill Goudy"/>
                <a:ea typeface="Sorts Mill Goudy"/>
                <a:cs typeface="Sorts Mill Goudy"/>
                <a:sym typeface="Sorts Mill Goudy"/>
              </a:rPr>
              <a:t>Este es un indicador que no solo nos permitirá reconocer y premiar a los trabajadores con mejores resultados, sino que también podremos usar esta información para saber que hacen la gerencias para dar estos resultados y así generar una cultura de mejora continua. </a:t>
            </a:r>
            <a:endParaRPr b="0" sz="1600">
              <a:solidFill>
                <a:schemeClr val="lt1"/>
              </a:solidFill>
              <a:latin typeface="Sorts Mill Goudy"/>
              <a:ea typeface="Sorts Mill Goudy"/>
              <a:cs typeface="Sorts Mill Goudy"/>
              <a:sym typeface="Sorts Mill Goudy"/>
            </a:endParaRPr>
          </a:p>
          <a:p>
            <a:pPr indent="-101600" lvl="0" marL="0" marR="0" rtl="0" algn="just">
              <a:spcBef>
                <a:spcPts val="800"/>
              </a:spcBef>
              <a:spcAft>
                <a:spcPts val="0"/>
              </a:spcAft>
              <a:buClr>
                <a:schemeClr val="lt1"/>
              </a:buClr>
              <a:buSzPts val="1600"/>
              <a:buFont typeface="Arial"/>
              <a:buChar char="•"/>
            </a:pPr>
            <a:r>
              <a:rPr b="1" i="0" lang="es-ES" sz="1600" u="none" strike="noStrike">
                <a:solidFill>
                  <a:schemeClr val="lt1"/>
                </a:solidFill>
                <a:latin typeface="Sorts Mill Goudy"/>
                <a:ea typeface="Sorts Mill Goudy"/>
                <a:cs typeface="Sorts Mill Goudy"/>
                <a:sym typeface="Sorts Mill Goudy"/>
              </a:rPr>
              <a:t> Clientes frecuentes por territorio</a:t>
            </a:r>
            <a:endParaRPr/>
          </a:p>
          <a:p>
            <a:pPr indent="0" lvl="0" marL="457200" marR="0" rtl="0" algn="just">
              <a:spcBef>
                <a:spcPts val="800"/>
              </a:spcBef>
              <a:spcAft>
                <a:spcPts val="0"/>
              </a:spcAft>
              <a:buNone/>
            </a:pPr>
            <a:r>
              <a:rPr b="0" i="0" lang="es-ES" sz="1600" u="none" strike="noStrike">
                <a:solidFill>
                  <a:schemeClr val="lt1"/>
                </a:solidFill>
                <a:latin typeface="Sorts Mill Goudy"/>
                <a:ea typeface="Sorts Mill Goudy"/>
                <a:cs typeface="Sorts Mill Goudy"/>
                <a:sym typeface="Sorts Mill Goudy"/>
              </a:rPr>
              <a:t>Este punto, al igual que en el anterior, podremos medir algo más humano, como lo es la retención de cliente, si los clientes son fieles, significa que la planta está haciendo un buen trabajo e identificar que se está haciendo, replicándose en otras sucursales puede ser muy beneficioso para el negocio.</a:t>
            </a:r>
            <a:endParaRPr b="0" sz="1600">
              <a:solidFill>
                <a:schemeClr val="lt1"/>
              </a:solidFill>
              <a:latin typeface="Sorts Mill Goudy"/>
              <a:ea typeface="Sorts Mill Goudy"/>
              <a:cs typeface="Sorts Mill Goudy"/>
              <a:sym typeface="Sorts Mill Goudy"/>
            </a:endParaRPr>
          </a:p>
          <a:p>
            <a:pPr indent="0" lvl="0" marL="0" marR="0" rtl="0" algn="l">
              <a:spcBef>
                <a:spcPts val="800"/>
              </a:spcBef>
              <a:spcAft>
                <a:spcPts val="0"/>
              </a:spcAft>
              <a:buNone/>
            </a:pPr>
            <a:br>
              <a:rPr lang="es-ES" sz="1200">
                <a:solidFill>
                  <a:schemeClr val="lt1"/>
                </a:solidFill>
                <a:latin typeface="Sorts Mill Goudy"/>
                <a:ea typeface="Sorts Mill Goudy"/>
                <a:cs typeface="Sorts Mill Goudy"/>
                <a:sym typeface="Sorts Mill Goudy"/>
              </a:rPr>
            </a:br>
            <a:endParaRPr sz="1200">
              <a:solidFill>
                <a:schemeClr val="lt1"/>
              </a:solidFill>
              <a:latin typeface="Sorts Mill Goudy"/>
              <a:ea typeface="Sorts Mill Goudy"/>
              <a:cs typeface="Sorts Mill Goudy"/>
              <a:sym typeface="Sorts Mill Goudy"/>
            </a:endParaRPr>
          </a:p>
        </p:txBody>
      </p:sp>
      <p:pic>
        <p:nvPicPr>
          <p:cNvPr descr="Logotipo&#10;&#10;Descripción generada automáticamente" id="188" name="Google Shape;188;p4"/>
          <p:cNvPicPr preferRelativeResize="0"/>
          <p:nvPr/>
        </p:nvPicPr>
        <p:blipFill rotWithShape="1">
          <a:blip r:embed="rId3">
            <a:alphaModFix/>
          </a:blip>
          <a:srcRect b="0" l="0" r="0" t="0"/>
          <a:stretch/>
        </p:blipFill>
        <p:spPr>
          <a:xfrm>
            <a:off x="10117862" y="174166"/>
            <a:ext cx="1985554" cy="4886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txBox="1"/>
          <p:nvPr/>
        </p:nvSpPr>
        <p:spPr>
          <a:xfrm>
            <a:off x="365746" y="357050"/>
            <a:ext cx="8138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600">
                <a:solidFill>
                  <a:schemeClr val="lt1"/>
                </a:solidFill>
                <a:latin typeface="Sorts Mill Goudy"/>
                <a:ea typeface="Sorts Mill Goudy"/>
                <a:cs typeface="Sorts Mill Goudy"/>
                <a:sym typeface="Sorts Mill Goudy"/>
              </a:rPr>
              <a:t>Modelo Dimensional y </a:t>
            </a:r>
            <a:r>
              <a:rPr lang="es-ES" sz="3600">
                <a:solidFill>
                  <a:schemeClr val="lt1"/>
                </a:solidFill>
                <a:latin typeface="Sorts Mill Goudy"/>
                <a:ea typeface="Sorts Mill Goudy"/>
                <a:cs typeface="Sorts Mill Goudy"/>
                <a:sym typeface="Sorts Mill Goudy"/>
              </a:rPr>
              <a:t>Lógico</a:t>
            </a:r>
            <a:endParaRPr sz="3600">
              <a:solidFill>
                <a:schemeClr val="lt1"/>
              </a:solidFill>
              <a:latin typeface="Sorts Mill Goudy"/>
              <a:ea typeface="Sorts Mill Goudy"/>
              <a:cs typeface="Sorts Mill Goudy"/>
              <a:sym typeface="Sorts Mill Goudy"/>
            </a:endParaRPr>
          </a:p>
        </p:txBody>
      </p:sp>
      <p:sp>
        <p:nvSpPr>
          <p:cNvPr id="194" name="Google Shape;194;p5"/>
          <p:cNvSpPr txBox="1"/>
          <p:nvPr/>
        </p:nvSpPr>
        <p:spPr>
          <a:xfrm>
            <a:off x="365760" y="1003382"/>
            <a:ext cx="11094720" cy="195951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chemeClr val="lt1"/>
                </a:solidFill>
                <a:latin typeface="Sorts Mill Goudy"/>
                <a:ea typeface="Sorts Mill Goudy"/>
                <a:cs typeface="Sorts Mill Goudy"/>
                <a:sym typeface="Sorts Mill Goudy"/>
              </a:rPr>
              <a:t>El equipo </a:t>
            </a:r>
            <a:r>
              <a:rPr b="0" i="0" lang="es-ES" sz="1800" u="none" strike="noStrike">
                <a:solidFill>
                  <a:schemeClr val="lt1"/>
                </a:solidFill>
                <a:latin typeface="Sorts Mill Goudy"/>
                <a:ea typeface="Sorts Mill Goudy"/>
                <a:cs typeface="Sorts Mill Goudy"/>
                <a:sym typeface="Sorts Mill Goudy"/>
              </a:rPr>
              <a:t>IT a conformado el siguiente modelo dimensional, con los puntos claves encontrados, definiéndolo en un modelo tipo “Copo de Nieve”:</a:t>
            </a:r>
            <a:endParaRPr b="0" sz="1800">
              <a:solidFill>
                <a:schemeClr val="lt1"/>
              </a:solidFill>
              <a:latin typeface="Sorts Mill Goudy"/>
              <a:ea typeface="Sorts Mill Goudy"/>
              <a:cs typeface="Sorts Mill Goudy"/>
              <a:sym typeface="Sorts Mill Goudy"/>
            </a:endParaRPr>
          </a:p>
          <a:p>
            <a:pPr indent="0" lvl="0" marL="0" marR="0" rtl="0" algn="just">
              <a:spcBef>
                <a:spcPts val="800"/>
              </a:spcBef>
              <a:spcAft>
                <a:spcPts val="0"/>
              </a:spcAft>
              <a:buNone/>
            </a:pPr>
            <a:r>
              <a:rPr b="0" i="0" lang="es-ES" sz="1800" u="none" strike="noStrike">
                <a:solidFill>
                  <a:schemeClr val="lt1"/>
                </a:solidFill>
                <a:latin typeface="Sorts Mill Goudy"/>
                <a:ea typeface="Sorts Mill Goudy"/>
                <a:cs typeface="Sorts Mill Goudy"/>
                <a:sym typeface="Sorts Mill Goudy"/>
              </a:rPr>
              <a:t>*Cabe destacar que cambiamos los nvarchar por varchar y el number por money para gestionar de mejor manera la base de datos.*</a:t>
            </a:r>
            <a:endParaRPr b="0" sz="1800">
              <a:solidFill>
                <a:schemeClr val="lt1"/>
              </a:solidFill>
              <a:latin typeface="Sorts Mill Goudy"/>
              <a:ea typeface="Sorts Mill Goudy"/>
              <a:cs typeface="Sorts Mill Goudy"/>
              <a:sym typeface="Sorts Mill Goudy"/>
            </a:endParaRPr>
          </a:p>
          <a:p>
            <a:pPr indent="0" lvl="0" marL="0" marR="0" rtl="0" algn="l">
              <a:spcBef>
                <a:spcPts val="800"/>
              </a:spcBef>
              <a:spcAft>
                <a:spcPts val="0"/>
              </a:spcAft>
              <a:buNone/>
            </a:pPr>
            <a:br>
              <a:rPr lang="es-ES" sz="1200">
                <a:solidFill>
                  <a:schemeClr val="lt1"/>
                </a:solidFill>
                <a:latin typeface="Sorts Mill Goudy"/>
                <a:ea typeface="Sorts Mill Goudy"/>
                <a:cs typeface="Sorts Mill Goudy"/>
                <a:sym typeface="Sorts Mill Goudy"/>
              </a:rPr>
            </a:br>
            <a:br>
              <a:rPr lang="es-ES" sz="1200">
                <a:solidFill>
                  <a:schemeClr val="lt1"/>
                </a:solidFill>
                <a:latin typeface="Sorts Mill Goudy"/>
                <a:ea typeface="Sorts Mill Goudy"/>
                <a:cs typeface="Sorts Mill Goudy"/>
                <a:sym typeface="Sorts Mill Goudy"/>
              </a:rPr>
            </a:br>
            <a:endParaRPr sz="1200">
              <a:solidFill>
                <a:schemeClr val="lt1"/>
              </a:solidFill>
              <a:latin typeface="Sorts Mill Goudy"/>
              <a:ea typeface="Sorts Mill Goudy"/>
              <a:cs typeface="Sorts Mill Goudy"/>
              <a:sym typeface="Sorts Mill Goudy"/>
            </a:endParaRPr>
          </a:p>
        </p:txBody>
      </p:sp>
      <p:pic>
        <p:nvPicPr>
          <p:cNvPr id="195" name="Google Shape;195;p5"/>
          <p:cNvPicPr preferRelativeResize="0"/>
          <p:nvPr/>
        </p:nvPicPr>
        <p:blipFill rotWithShape="1">
          <a:blip r:embed="rId3">
            <a:alphaModFix/>
          </a:blip>
          <a:srcRect b="0" l="0" r="0" t="0"/>
          <a:stretch/>
        </p:blipFill>
        <p:spPr>
          <a:xfrm>
            <a:off x="391886" y="3096713"/>
            <a:ext cx="7089126" cy="3306881"/>
          </a:xfrm>
          <a:prstGeom prst="rect">
            <a:avLst/>
          </a:prstGeom>
          <a:noFill/>
          <a:ln>
            <a:noFill/>
          </a:ln>
        </p:spPr>
      </p:pic>
      <p:pic>
        <p:nvPicPr>
          <p:cNvPr id="196" name="Google Shape;196;p5"/>
          <p:cNvPicPr preferRelativeResize="0"/>
          <p:nvPr/>
        </p:nvPicPr>
        <p:blipFill rotWithShape="1">
          <a:blip r:embed="rId4">
            <a:alphaModFix/>
          </a:blip>
          <a:srcRect b="0" l="0" r="0" t="0"/>
          <a:stretch/>
        </p:blipFill>
        <p:spPr>
          <a:xfrm>
            <a:off x="7751989" y="3096713"/>
            <a:ext cx="4048125" cy="2581275"/>
          </a:xfrm>
          <a:prstGeom prst="rect">
            <a:avLst/>
          </a:prstGeom>
          <a:noFill/>
          <a:ln>
            <a:noFill/>
          </a:ln>
        </p:spPr>
      </p:pic>
      <p:sp>
        <p:nvSpPr>
          <p:cNvPr id="197" name="Google Shape;197;p5"/>
          <p:cNvSpPr txBox="1"/>
          <p:nvPr/>
        </p:nvSpPr>
        <p:spPr>
          <a:xfrm>
            <a:off x="391870" y="2645625"/>
            <a:ext cx="3261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Sorts Mill Goudy"/>
                <a:ea typeface="Sorts Mill Goudy"/>
                <a:cs typeface="Sorts Mill Goudy"/>
                <a:sym typeface="Sorts Mill Goudy"/>
              </a:rPr>
              <a:t>Modelo Dimensional</a:t>
            </a:r>
            <a:endParaRPr sz="1800">
              <a:solidFill>
                <a:schemeClr val="lt1"/>
              </a:solidFill>
              <a:latin typeface="Sorts Mill Goudy"/>
              <a:ea typeface="Sorts Mill Goudy"/>
              <a:cs typeface="Sorts Mill Goudy"/>
              <a:sym typeface="Sorts Mill Goudy"/>
            </a:endParaRPr>
          </a:p>
        </p:txBody>
      </p:sp>
      <p:sp>
        <p:nvSpPr>
          <p:cNvPr id="198" name="Google Shape;198;p5"/>
          <p:cNvSpPr txBox="1"/>
          <p:nvPr/>
        </p:nvSpPr>
        <p:spPr>
          <a:xfrm>
            <a:off x="7752006" y="2654325"/>
            <a:ext cx="2532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Sorts Mill Goudy"/>
                <a:ea typeface="Sorts Mill Goudy"/>
                <a:cs typeface="Sorts Mill Goudy"/>
                <a:sym typeface="Sorts Mill Goudy"/>
              </a:rPr>
              <a:t>Modelo Logico </a:t>
            </a:r>
            <a:endParaRPr sz="1800">
              <a:solidFill>
                <a:schemeClr val="lt1"/>
              </a:solidFill>
              <a:latin typeface="Sorts Mill Goudy"/>
              <a:ea typeface="Sorts Mill Goudy"/>
              <a:cs typeface="Sorts Mill Goudy"/>
              <a:sym typeface="Sorts Mill Goudy"/>
            </a:endParaRPr>
          </a:p>
        </p:txBody>
      </p:sp>
      <p:pic>
        <p:nvPicPr>
          <p:cNvPr descr="Logotipo&#10;&#10;Descripción generada automáticamente" id="199" name="Google Shape;199;p5"/>
          <p:cNvPicPr preferRelativeResize="0"/>
          <p:nvPr/>
        </p:nvPicPr>
        <p:blipFill rotWithShape="1">
          <a:blip r:embed="rId5">
            <a:alphaModFix/>
          </a:blip>
          <a:srcRect b="0" l="0" r="0" t="0"/>
          <a:stretch/>
        </p:blipFill>
        <p:spPr>
          <a:xfrm>
            <a:off x="10206446" y="112735"/>
            <a:ext cx="1985554" cy="4886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6"/>
          <p:cNvSpPr txBox="1"/>
          <p:nvPr/>
        </p:nvSpPr>
        <p:spPr>
          <a:xfrm>
            <a:off x="365739" y="357050"/>
            <a:ext cx="5194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600">
                <a:solidFill>
                  <a:schemeClr val="lt1"/>
                </a:solidFill>
                <a:latin typeface="Sorts Mill Goudy"/>
                <a:ea typeface="Sorts Mill Goudy"/>
                <a:cs typeface="Sorts Mill Goudy"/>
                <a:sym typeface="Sorts Mill Goudy"/>
              </a:rPr>
              <a:t>Proceso ETL</a:t>
            </a:r>
            <a:endParaRPr sz="3600">
              <a:solidFill>
                <a:schemeClr val="lt1"/>
              </a:solidFill>
              <a:latin typeface="Sorts Mill Goudy"/>
              <a:ea typeface="Sorts Mill Goudy"/>
              <a:cs typeface="Sorts Mill Goudy"/>
              <a:sym typeface="Sorts Mill Goudy"/>
            </a:endParaRPr>
          </a:p>
        </p:txBody>
      </p:sp>
      <p:sp>
        <p:nvSpPr>
          <p:cNvPr id="205" name="Google Shape;205;p6"/>
          <p:cNvSpPr txBox="1"/>
          <p:nvPr/>
        </p:nvSpPr>
        <p:spPr>
          <a:xfrm>
            <a:off x="365750" y="1003377"/>
            <a:ext cx="11094600" cy="1431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ES" sz="1700" u="none" strike="noStrike">
                <a:solidFill>
                  <a:schemeClr val="lt1"/>
                </a:solidFill>
                <a:latin typeface="Sorts Mill Goudy"/>
                <a:ea typeface="Sorts Mill Goudy"/>
                <a:cs typeface="Sorts Mill Goudy"/>
                <a:sym typeface="Sorts Mill Goudy"/>
              </a:rPr>
              <a:t>Al tener el “Modelo Dimensional” listo con todos sus componentes en sus respectivas casillas, solo cabía conectar el modelo nuevo de “</a:t>
            </a:r>
            <a:r>
              <a:rPr b="1" i="1" lang="es-ES" sz="1700" u="none" strike="noStrike">
                <a:solidFill>
                  <a:schemeClr val="lt1"/>
                </a:solidFill>
                <a:latin typeface="Sorts Mill Goudy"/>
                <a:ea typeface="Sorts Mill Goudy"/>
                <a:cs typeface="Sorts Mill Goudy"/>
                <a:sym typeface="Sorts Mill Goudy"/>
              </a:rPr>
              <a:t>BIKE Z</a:t>
            </a:r>
            <a:r>
              <a:rPr b="0" i="0" lang="es-ES" sz="1700" u="none" strike="noStrike">
                <a:solidFill>
                  <a:schemeClr val="lt1"/>
                </a:solidFill>
                <a:latin typeface="Sorts Mill Goudy"/>
                <a:ea typeface="Sorts Mill Goudy"/>
                <a:cs typeface="Sorts Mill Goudy"/>
                <a:sym typeface="Sorts Mill Goudy"/>
              </a:rPr>
              <a:t>” al SQL SERVER, a través de la máquina virtual de Amazon, extrayendo, transformándolo y cargar cuyos datos usando la aplicación “</a:t>
            </a:r>
            <a:r>
              <a:rPr b="0" i="1" lang="es-ES" sz="1700" u="none" strike="noStrike">
                <a:solidFill>
                  <a:schemeClr val="lt1"/>
                </a:solidFill>
                <a:latin typeface="Sorts Mill Goudy"/>
                <a:ea typeface="Sorts Mill Goudy"/>
                <a:cs typeface="Sorts Mill Goudy"/>
                <a:sym typeface="Sorts Mill Goudy"/>
              </a:rPr>
              <a:t>Visual Studio”,</a:t>
            </a:r>
            <a:r>
              <a:rPr b="0" i="0" lang="es-ES" sz="1700" u="none" strike="noStrike">
                <a:solidFill>
                  <a:schemeClr val="lt1"/>
                </a:solidFill>
                <a:latin typeface="Sorts Mill Goudy"/>
                <a:ea typeface="Sorts Mill Goudy"/>
                <a:cs typeface="Sorts Mill Goudy"/>
                <a:sym typeface="Sorts Mill Goudy"/>
              </a:rPr>
              <a:t> con ello creando el componente SSIS-SQL SERVER.</a:t>
            </a:r>
            <a:br>
              <a:rPr lang="es-ES" sz="1800">
                <a:solidFill>
                  <a:schemeClr val="lt1"/>
                </a:solidFill>
                <a:latin typeface="Sorts Mill Goudy"/>
                <a:ea typeface="Sorts Mill Goudy"/>
                <a:cs typeface="Sorts Mill Goudy"/>
                <a:sym typeface="Sorts Mill Goudy"/>
              </a:rPr>
            </a:br>
            <a:br>
              <a:rPr lang="es-ES" sz="1800">
                <a:solidFill>
                  <a:schemeClr val="lt1"/>
                </a:solidFill>
                <a:latin typeface="Sorts Mill Goudy"/>
                <a:ea typeface="Sorts Mill Goudy"/>
                <a:cs typeface="Sorts Mill Goudy"/>
                <a:sym typeface="Sorts Mill Goudy"/>
              </a:rPr>
            </a:br>
            <a:endParaRPr sz="1800">
              <a:solidFill>
                <a:schemeClr val="lt1"/>
              </a:solidFill>
              <a:latin typeface="Sorts Mill Goudy"/>
              <a:ea typeface="Sorts Mill Goudy"/>
              <a:cs typeface="Sorts Mill Goudy"/>
              <a:sym typeface="Sorts Mill Goudy"/>
            </a:endParaRPr>
          </a:p>
        </p:txBody>
      </p:sp>
      <p:pic>
        <p:nvPicPr>
          <p:cNvPr id="206" name="Google Shape;206;p6"/>
          <p:cNvPicPr preferRelativeResize="0"/>
          <p:nvPr/>
        </p:nvPicPr>
        <p:blipFill rotWithShape="1">
          <a:blip r:embed="rId3">
            <a:alphaModFix/>
          </a:blip>
          <a:srcRect b="0" l="0" r="0" t="0"/>
          <a:stretch/>
        </p:blipFill>
        <p:spPr>
          <a:xfrm>
            <a:off x="477075" y="2420176"/>
            <a:ext cx="4418770" cy="1883050"/>
          </a:xfrm>
          <a:prstGeom prst="rect">
            <a:avLst/>
          </a:prstGeom>
          <a:noFill/>
          <a:ln>
            <a:noFill/>
          </a:ln>
        </p:spPr>
      </p:pic>
      <p:pic>
        <p:nvPicPr>
          <p:cNvPr id="207" name="Google Shape;207;p6"/>
          <p:cNvPicPr preferRelativeResize="0"/>
          <p:nvPr/>
        </p:nvPicPr>
        <p:blipFill rotWithShape="1">
          <a:blip r:embed="rId4">
            <a:alphaModFix/>
          </a:blip>
          <a:srcRect b="0" l="0" r="0" t="0"/>
          <a:stretch/>
        </p:blipFill>
        <p:spPr>
          <a:xfrm>
            <a:off x="5850250" y="2410774"/>
            <a:ext cx="2607808" cy="1883050"/>
          </a:xfrm>
          <a:prstGeom prst="rect">
            <a:avLst/>
          </a:prstGeom>
          <a:noFill/>
          <a:ln>
            <a:noFill/>
          </a:ln>
        </p:spPr>
      </p:pic>
      <p:pic>
        <p:nvPicPr>
          <p:cNvPr id="208" name="Google Shape;208;p6"/>
          <p:cNvPicPr preferRelativeResize="0"/>
          <p:nvPr/>
        </p:nvPicPr>
        <p:blipFill rotWithShape="1">
          <a:blip r:embed="rId5">
            <a:alphaModFix/>
          </a:blip>
          <a:srcRect b="0" l="0" r="0" t="0"/>
          <a:stretch/>
        </p:blipFill>
        <p:spPr>
          <a:xfrm>
            <a:off x="477068" y="4613226"/>
            <a:ext cx="3945935" cy="2016513"/>
          </a:xfrm>
          <a:prstGeom prst="rect">
            <a:avLst/>
          </a:prstGeom>
          <a:noFill/>
          <a:ln>
            <a:noFill/>
          </a:ln>
        </p:spPr>
      </p:pic>
      <p:pic>
        <p:nvPicPr>
          <p:cNvPr id="209" name="Google Shape;209;p6"/>
          <p:cNvPicPr preferRelativeResize="0"/>
          <p:nvPr/>
        </p:nvPicPr>
        <p:blipFill rotWithShape="1">
          <a:blip r:embed="rId6">
            <a:alphaModFix/>
          </a:blip>
          <a:srcRect b="0" l="0" r="0" t="0"/>
          <a:stretch/>
        </p:blipFill>
        <p:spPr>
          <a:xfrm>
            <a:off x="5850255" y="4613226"/>
            <a:ext cx="5610225" cy="1952625"/>
          </a:xfrm>
          <a:prstGeom prst="rect">
            <a:avLst/>
          </a:prstGeom>
          <a:noFill/>
          <a:ln>
            <a:noFill/>
          </a:ln>
        </p:spPr>
      </p:pic>
      <p:sp>
        <p:nvSpPr>
          <p:cNvPr id="210" name="Google Shape;210;p6"/>
          <p:cNvSpPr txBox="1"/>
          <p:nvPr/>
        </p:nvSpPr>
        <p:spPr>
          <a:xfrm>
            <a:off x="477079" y="2112400"/>
            <a:ext cx="40365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strike="noStrike">
                <a:solidFill>
                  <a:schemeClr val="lt1"/>
                </a:solidFill>
                <a:latin typeface="Sorts Mill Goudy"/>
                <a:ea typeface="Sorts Mill Goudy"/>
                <a:cs typeface="Sorts Mill Goudy"/>
                <a:sym typeface="Sorts Mill Goudy"/>
              </a:rPr>
              <a:t>ETL Carga Incremental Producto </a:t>
            </a:r>
            <a:endParaRPr sz="1400">
              <a:solidFill>
                <a:schemeClr val="lt1"/>
              </a:solidFill>
              <a:latin typeface="Sorts Mill Goudy"/>
              <a:ea typeface="Sorts Mill Goudy"/>
              <a:cs typeface="Sorts Mill Goudy"/>
              <a:sym typeface="Sorts Mill Goudy"/>
            </a:endParaRPr>
          </a:p>
        </p:txBody>
      </p:sp>
      <p:sp>
        <p:nvSpPr>
          <p:cNvPr id="211" name="Google Shape;211;p6"/>
          <p:cNvSpPr txBox="1"/>
          <p:nvPr/>
        </p:nvSpPr>
        <p:spPr>
          <a:xfrm>
            <a:off x="5850250" y="2112400"/>
            <a:ext cx="4075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strike="noStrike">
                <a:solidFill>
                  <a:schemeClr val="lt1"/>
                </a:solidFill>
                <a:latin typeface="Sorts Mill Goudy"/>
                <a:ea typeface="Sorts Mill Goudy"/>
                <a:cs typeface="Sorts Mill Goudy"/>
                <a:sym typeface="Sorts Mill Goudy"/>
              </a:rPr>
              <a:t>ETL Incremental FactVentas</a:t>
            </a:r>
            <a:endParaRPr sz="1400">
              <a:solidFill>
                <a:schemeClr val="lt1"/>
              </a:solidFill>
              <a:latin typeface="Sorts Mill Goudy"/>
              <a:ea typeface="Sorts Mill Goudy"/>
              <a:cs typeface="Sorts Mill Goudy"/>
              <a:sym typeface="Sorts Mill Goudy"/>
            </a:endParaRPr>
          </a:p>
        </p:txBody>
      </p:sp>
      <p:sp>
        <p:nvSpPr>
          <p:cNvPr id="212" name="Google Shape;212;p6"/>
          <p:cNvSpPr txBox="1"/>
          <p:nvPr/>
        </p:nvSpPr>
        <p:spPr>
          <a:xfrm>
            <a:off x="477083" y="4303225"/>
            <a:ext cx="2271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strike="noStrike">
                <a:solidFill>
                  <a:schemeClr val="lt1"/>
                </a:solidFill>
                <a:latin typeface="Sorts Mill Goudy"/>
                <a:ea typeface="Sorts Mill Goudy"/>
                <a:cs typeface="Sorts Mill Goudy"/>
                <a:sym typeface="Sorts Mill Goudy"/>
              </a:rPr>
              <a:t>ETL Detalle</a:t>
            </a:r>
            <a:endParaRPr sz="1400">
              <a:solidFill>
                <a:schemeClr val="lt1"/>
              </a:solidFill>
              <a:latin typeface="Sorts Mill Goudy"/>
              <a:ea typeface="Sorts Mill Goudy"/>
              <a:cs typeface="Sorts Mill Goudy"/>
              <a:sym typeface="Sorts Mill Goudy"/>
            </a:endParaRPr>
          </a:p>
        </p:txBody>
      </p:sp>
      <p:sp>
        <p:nvSpPr>
          <p:cNvPr id="213" name="Google Shape;213;p6"/>
          <p:cNvSpPr txBox="1"/>
          <p:nvPr/>
        </p:nvSpPr>
        <p:spPr>
          <a:xfrm>
            <a:off x="5839844" y="4311525"/>
            <a:ext cx="2304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strike="noStrike">
                <a:solidFill>
                  <a:schemeClr val="lt1"/>
                </a:solidFill>
                <a:latin typeface="Sorts Mill Goudy"/>
                <a:ea typeface="Sorts Mill Goudy"/>
                <a:cs typeface="Sorts Mill Goudy"/>
                <a:sym typeface="Sorts Mill Goudy"/>
              </a:rPr>
              <a:t>ETL Empleado</a:t>
            </a:r>
            <a:endParaRPr sz="1400">
              <a:solidFill>
                <a:schemeClr val="lt1"/>
              </a:solidFill>
              <a:latin typeface="Sorts Mill Goudy"/>
              <a:ea typeface="Sorts Mill Goudy"/>
              <a:cs typeface="Sorts Mill Goudy"/>
              <a:sym typeface="Sorts Mill Goudy"/>
            </a:endParaRPr>
          </a:p>
        </p:txBody>
      </p:sp>
      <p:pic>
        <p:nvPicPr>
          <p:cNvPr descr="Logotipo&#10;&#10;Descripción generada automáticamente" id="214" name="Google Shape;214;p6"/>
          <p:cNvPicPr preferRelativeResize="0"/>
          <p:nvPr/>
        </p:nvPicPr>
        <p:blipFill rotWithShape="1">
          <a:blip r:embed="rId7">
            <a:alphaModFix/>
          </a:blip>
          <a:srcRect b="0" l="0" r="0" t="0"/>
          <a:stretch/>
        </p:blipFill>
        <p:spPr>
          <a:xfrm>
            <a:off x="10206446" y="52394"/>
            <a:ext cx="1985554" cy="4886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
          <p:cNvSpPr txBox="1"/>
          <p:nvPr/>
        </p:nvSpPr>
        <p:spPr>
          <a:xfrm>
            <a:off x="531226" y="243850"/>
            <a:ext cx="3897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600">
                <a:solidFill>
                  <a:schemeClr val="lt1"/>
                </a:solidFill>
                <a:latin typeface="Sorts Mill Goudy"/>
                <a:ea typeface="Sorts Mill Goudy"/>
                <a:cs typeface="Sorts Mill Goudy"/>
                <a:sym typeface="Sorts Mill Goudy"/>
              </a:rPr>
              <a:t>Proceso ETL</a:t>
            </a:r>
            <a:endParaRPr sz="3600">
              <a:solidFill>
                <a:schemeClr val="lt1"/>
              </a:solidFill>
              <a:latin typeface="Sorts Mill Goudy"/>
              <a:ea typeface="Sorts Mill Goudy"/>
              <a:cs typeface="Sorts Mill Goudy"/>
              <a:sym typeface="Sorts Mill Goudy"/>
            </a:endParaRPr>
          </a:p>
        </p:txBody>
      </p:sp>
      <p:pic>
        <p:nvPicPr>
          <p:cNvPr id="220" name="Google Shape;220;p7"/>
          <p:cNvPicPr preferRelativeResize="0"/>
          <p:nvPr/>
        </p:nvPicPr>
        <p:blipFill rotWithShape="1">
          <a:blip r:embed="rId3">
            <a:alphaModFix/>
          </a:blip>
          <a:srcRect b="0" l="0" r="0" t="0"/>
          <a:stretch/>
        </p:blipFill>
        <p:spPr>
          <a:xfrm>
            <a:off x="975361" y="1168038"/>
            <a:ext cx="3108960" cy="2744059"/>
          </a:xfrm>
          <a:prstGeom prst="rect">
            <a:avLst/>
          </a:prstGeom>
          <a:noFill/>
          <a:ln>
            <a:noFill/>
          </a:ln>
        </p:spPr>
      </p:pic>
      <p:pic>
        <p:nvPicPr>
          <p:cNvPr id="221" name="Google Shape;221;p7"/>
          <p:cNvPicPr preferRelativeResize="0"/>
          <p:nvPr/>
        </p:nvPicPr>
        <p:blipFill rotWithShape="1">
          <a:blip r:embed="rId4">
            <a:alphaModFix/>
          </a:blip>
          <a:srcRect b="0" l="0" r="0" t="0"/>
          <a:stretch/>
        </p:blipFill>
        <p:spPr>
          <a:xfrm>
            <a:off x="5979661" y="1168038"/>
            <a:ext cx="4751170" cy="2620191"/>
          </a:xfrm>
          <a:prstGeom prst="rect">
            <a:avLst/>
          </a:prstGeom>
          <a:noFill/>
          <a:ln>
            <a:noFill/>
          </a:ln>
        </p:spPr>
      </p:pic>
      <p:pic>
        <p:nvPicPr>
          <p:cNvPr id="222" name="Google Shape;222;p7"/>
          <p:cNvPicPr preferRelativeResize="0"/>
          <p:nvPr/>
        </p:nvPicPr>
        <p:blipFill rotWithShape="1">
          <a:blip r:embed="rId5">
            <a:alphaModFix/>
          </a:blip>
          <a:srcRect b="0" l="0" r="0" t="0"/>
          <a:stretch/>
        </p:blipFill>
        <p:spPr>
          <a:xfrm>
            <a:off x="975361" y="4189964"/>
            <a:ext cx="5619750" cy="2400300"/>
          </a:xfrm>
          <a:prstGeom prst="rect">
            <a:avLst/>
          </a:prstGeom>
          <a:noFill/>
          <a:ln>
            <a:noFill/>
          </a:ln>
        </p:spPr>
      </p:pic>
      <p:pic>
        <p:nvPicPr>
          <p:cNvPr id="223" name="Google Shape;223;p7"/>
          <p:cNvPicPr preferRelativeResize="0"/>
          <p:nvPr/>
        </p:nvPicPr>
        <p:blipFill rotWithShape="1">
          <a:blip r:embed="rId6">
            <a:alphaModFix/>
          </a:blip>
          <a:srcRect b="0" l="0" r="0" t="0"/>
          <a:stretch/>
        </p:blipFill>
        <p:spPr>
          <a:xfrm>
            <a:off x="7330440" y="4189964"/>
            <a:ext cx="3955312" cy="2400300"/>
          </a:xfrm>
          <a:prstGeom prst="rect">
            <a:avLst/>
          </a:prstGeom>
          <a:noFill/>
          <a:ln>
            <a:noFill/>
          </a:ln>
        </p:spPr>
      </p:pic>
      <p:sp>
        <p:nvSpPr>
          <p:cNvPr id="224" name="Google Shape;224;p7"/>
          <p:cNvSpPr txBox="1"/>
          <p:nvPr/>
        </p:nvSpPr>
        <p:spPr>
          <a:xfrm>
            <a:off x="975335" y="890175"/>
            <a:ext cx="2158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strike="noStrike">
                <a:solidFill>
                  <a:schemeClr val="lt1"/>
                </a:solidFill>
                <a:latin typeface="Sorts Mill Goudy"/>
                <a:ea typeface="Sorts Mill Goudy"/>
                <a:cs typeface="Sorts Mill Goudy"/>
                <a:sym typeface="Sorts Mill Goudy"/>
              </a:rPr>
              <a:t>ETL Flow</a:t>
            </a:r>
            <a:endParaRPr sz="1400">
              <a:solidFill>
                <a:schemeClr val="lt1"/>
              </a:solidFill>
              <a:latin typeface="Sorts Mill Goudy"/>
              <a:ea typeface="Sorts Mill Goudy"/>
              <a:cs typeface="Sorts Mill Goudy"/>
              <a:sym typeface="Sorts Mill Goudy"/>
            </a:endParaRPr>
          </a:p>
        </p:txBody>
      </p:sp>
      <p:sp>
        <p:nvSpPr>
          <p:cNvPr id="225" name="Google Shape;225;p7"/>
          <p:cNvSpPr txBox="1"/>
          <p:nvPr/>
        </p:nvSpPr>
        <p:spPr>
          <a:xfrm>
            <a:off x="906252" y="3881225"/>
            <a:ext cx="2520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strike="noStrike">
                <a:solidFill>
                  <a:schemeClr val="lt1"/>
                </a:solidFill>
                <a:latin typeface="Sorts Mill Goudy"/>
                <a:ea typeface="Sorts Mill Goudy"/>
                <a:cs typeface="Sorts Mill Goudy"/>
                <a:sym typeface="Sorts Mill Goudy"/>
              </a:rPr>
              <a:t>ETL Producto</a:t>
            </a:r>
            <a:endParaRPr sz="1400">
              <a:solidFill>
                <a:schemeClr val="lt1"/>
              </a:solidFill>
              <a:latin typeface="Sorts Mill Goudy"/>
              <a:ea typeface="Sorts Mill Goudy"/>
              <a:cs typeface="Sorts Mill Goudy"/>
              <a:sym typeface="Sorts Mill Goudy"/>
            </a:endParaRPr>
          </a:p>
        </p:txBody>
      </p:sp>
      <p:sp>
        <p:nvSpPr>
          <p:cNvPr id="226" name="Google Shape;226;p7"/>
          <p:cNvSpPr txBox="1"/>
          <p:nvPr/>
        </p:nvSpPr>
        <p:spPr>
          <a:xfrm>
            <a:off x="5873918" y="859300"/>
            <a:ext cx="1712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strike="noStrike">
                <a:solidFill>
                  <a:schemeClr val="lt1"/>
                </a:solidFill>
                <a:latin typeface="Sorts Mill Goudy"/>
                <a:ea typeface="Sorts Mill Goudy"/>
                <a:cs typeface="Sorts Mill Goudy"/>
                <a:sym typeface="Sorts Mill Goudy"/>
              </a:rPr>
              <a:t>ETL País</a:t>
            </a:r>
            <a:endParaRPr sz="1400">
              <a:solidFill>
                <a:schemeClr val="lt1"/>
              </a:solidFill>
              <a:latin typeface="Sorts Mill Goudy"/>
              <a:ea typeface="Sorts Mill Goudy"/>
              <a:cs typeface="Sorts Mill Goudy"/>
              <a:sym typeface="Sorts Mill Goudy"/>
            </a:endParaRPr>
          </a:p>
        </p:txBody>
      </p:sp>
      <p:sp>
        <p:nvSpPr>
          <p:cNvPr id="227" name="Google Shape;227;p7"/>
          <p:cNvSpPr txBox="1"/>
          <p:nvPr/>
        </p:nvSpPr>
        <p:spPr>
          <a:xfrm>
            <a:off x="7330457" y="3881225"/>
            <a:ext cx="2158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strike="noStrike">
                <a:solidFill>
                  <a:schemeClr val="lt1"/>
                </a:solidFill>
                <a:latin typeface="Sorts Mill Goudy"/>
                <a:ea typeface="Sorts Mill Goudy"/>
                <a:cs typeface="Sorts Mill Goudy"/>
                <a:sym typeface="Sorts Mill Goudy"/>
              </a:rPr>
              <a:t>ETL Territorio</a:t>
            </a:r>
            <a:endParaRPr sz="1400">
              <a:solidFill>
                <a:schemeClr val="lt1"/>
              </a:solidFill>
              <a:latin typeface="Sorts Mill Goudy"/>
              <a:ea typeface="Sorts Mill Goudy"/>
              <a:cs typeface="Sorts Mill Goudy"/>
              <a:sym typeface="Sorts Mill Goudy"/>
            </a:endParaRPr>
          </a:p>
        </p:txBody>
      </p:sp>
      <p:pic>
        <p:nvPicPr>
          <p:cNvPr descr="Logotipo&#10;&#10;Descripción generada automáticamente" id="228" name="Google Shape;228;p7"/>
          <p:cNvPicPr preferRelativeResize="0"/>
          <p:nvPr/>
        </p:nvPicPr>
        <p:blipFill rotWithShape="1">
          <a:blip r:embed="rId7">
            <a:alphaModFix/>
          </a:blip>
          <a:srcRect b="0" l="0" r="0" t="0"/>
          <a:stretch/>
        </p:blipFill>
        <p:spPr>
          <a:xfrm>
            <a:off x="10206446" y="52394"/>
            <a:ext cx="1985554" cy="4886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8"/>
          <p:cNvSpPr txBox="1"/>
          <p:nvPr/>
        </p:nvSpPr>
        <p:spPr>
          <a:xfrm>
            <a:off x="365744" y="357050"/>
            <a:ext cx="4615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600">
                <a:solidFill>
                  <a:schemeClr val="lt1"/>
                </a:solidFill>
                <a:latin typeface="Sorts Mill Goudy"/>
                <a:ea typeface="Sorts Mill Goudy"/>
                <a:cs typeface="Sorts Mill Goudy"/>
                <a:sym typeface="Sorts Mill Goudy"/>
              </a:rPr>
              <a:t>Cubo OLAP</a:t>
            </a:r>
            <a:endParaRPr sz="3600">
              <a:solidFill>
                <a:schemeClr val="lt1"/>
              </a:solidFill>
              <a:latin typeface="Sorts Mill Goudy"/>
              <a:ea typeface="Sorts Mill Goudy"/>
              <a:cs typeface="Sorts Mill Goudy"/>
              <a:sym typeface="Sorts Mill Goudy"/>
            </a:endParaRPr>
          </a:p>
        </p:txBody>
      </p:sp>
      <p:sp>
        <p:nvSpPr>
          <p:cNvPr id="234" name="Google Shape;234;p8"/>
          <p:cNvSpPr txBox="1"/>
          <p:nvPr/>
        </p:nvSpPr>
        <p:spPr>
          <a:xfrm>
            <a:off x="365751" y="1565750"/>
            <a:ext cx="3606600" cy="1693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000"/>
              <a:buFont typeface="Noto Sans Symbols"/>
              <a:buChar char="❖"/>
            </a:pPr>
            <a:r>
              <a:rPr b="1" lang="es-ES" sz="2000">
                <a:solidFill>
                  <a:schemeClr val="lt1"/>
                </a:solidFill>
                <a:latin typeface="Sorts Mill Goudy"/>
                <a:ea typeface="Sorts Mill Goudy"/>
                <a:cs typeface="Sorts Mill Goudy"/>
                <a:sym typeface="Sorts Mill Goudy"/>
              </a:rPr>
              <a:t>Categorías</a:t>
            </a:r>
            <a:r>
              <a:rPr b="1" i="0" lang="es-ES" sz="2000" u="none" strike="noStrike">
                <a:solidFill>
                  <a:schemeClr val="lt1"/>
                </a:solidFill>
                <a:latin typeface="Sorts Mill Goudy"/>
                <a:ea typeface="Sorts Mill Goudy"/>
                <a:cs typeface="Sorts Mill Goudy"/>
                <a:sym typeface="Sorts Mill Goudy"/>
              </a:rPr>
              <a:t> más vendid</a:t>
            </a:r>
            <a:r>
              <a:rPr b="1" lang="es-ES" sz="2000">
                <a:solidFill>
                  <a:schemeClr val="lt1"/>
                </a:solidFill>
                <a:latin typeface="Sorts Mill Goudy"/>
                <a:ea typeface="Sorts Mill Goudy"/>
                <a:cs typeface="Sorts Mill Goudy"/>
                <a:sym typeface="Sorts Mill Goudy"/>
              </a:rPr>
              <a:t>a</a:t>
            </a:r>
            <a:r>
              <a:rPr b="1" i="0" lang="es-ES" sz="2000" u="none" strike="noStrike">
                <a:solidFill>
                  <a:schemeClr val="lt1"/>
                </a:solidFill>
                <a:latin typeface="Sorts Mill Goudy"/>
                <a:ea typeface="Sorts Mill Goudy"/>
                <a:cs typeface="Sorts Mill Goudy"/>
                <a:sym typeface="Sorts Mill Goudy"/>
              </a:rPr>
              <a:t>s</a:t>
            </a:r>
            <a:endParaRPr b="1" i="0" sz="2000" u="none" strike="noStrike">
              <a:solidFill>
                <a:schemeClr val="lt1"/>
              </a:solidFill>
              <a:latin typeface="Sorts Mill Goudy"/>
              <a:ea typeface="Sorts Mill Goudy"/>
              <a:cs typeface="Sorts Mill Goudy"/>
              <a:sym typeface="Sorts Mill Goudy"/>
            </a:endParaRPr>
          </a:p>
          <a:p>
            <a:pPr indent="0" lvl="0" marL="457200" marR="0" rtl="0" algn="just">
              <a:spcBef>
                <a:spcPts val="0"/>
              </a:spcBef>
              <a:spcAft>
                <a:spcPts val="0"/>
              </a:spcAft>
              <a:buNone/>
            </a:pPr>
            <a:r>
              <a:t/>
            </a:r>
            <a:endParaRPr b="1" sz="2000">
              <a:solidFill>
                <a:schemeClr val="lt1"/>
              </a:solidFill>
              <a:latin typeface="Sorts Mill Goudy"/>
              <a:ea typeface="Sorts Mill Goudy"/>
              <a:cs typeface="Sorts Mill Goudy"/>
              <a:sym typeface="Sorts Mill Goudy"/>
            </a:endParaRPr>
          </a:p>
          <a:p>
            <a:pPr indent="0" lvl="0" marL="0" marR="0" rtl="0" algn="just">
              <a:spcBef>
                <a:spcPts val="0"/>
              </a:spcBef>
              <a:spcAft>
                <a:spcPts val="0"/>
              </a:spcAft>
              <a:buNone/>
            </a:pPr>
            <a:r>
              <a:rPr b="1" i="0" lang="es-ES" sz="1600" u="none" strike="noStrike">
                <a:solidFill>
                  <a:schemeClr val="lt1"/>
                </a:solidFill>
                <a:latin typeface="Sorts Mill Goudy"/>
                <a:ea typeface="Sorts Mill Goudy"/>
                <a:cs typeface="Sorts Mill Goudy"/>
                <a:sym typeface="Sorts Mill Goudy"/>
              </a:rPr>
              <a:t>La categoría más vendida de la empresa BikeZ son las Mountain Bikes, mientras que la categoría que 	le dio más ventas a la empresa fue</a:t>
            </a:r>
            <a:r>
              <a:rPr b="1" lang="es-ES" sz="1600">
                <a:solidFill>
                  <a:schemeClr val="lt1"/>
                </a:solidFill>
                <a:latin typeface="Sorts Mill Goudy"/>
                <a:ea typeface="Sorts Mill Goudy"/>
                <a:cs typeface="Sorts Mill Goudy"/>
                <a:sym typeface="Sorts Mill Goudy"/>
              </a:rPr>
              <a:t> “</a:t>
            </a:r>
            <a:r>
              <a:rPr b="1" i="0" lang="es-ES" sz="1600" u="none" strike="noStrike">
                <a:solidFill>
                  <a:schemeClr val="lt1"/>
                </a:solidFill>
                <a:latin typeface="Sorts Mill Goudy"/>
                <a:ea typeface="Sorts Mill Goudy"/>
                <a:cs typeface="Sorts Mill Goudy"/>
                <a:sym typeface="Sorts Mill Goudy"/>
              </a:rPr>
              <a:t>Road Bikes</a:t>
            </a:r>
            <a:r>
              <a:rPr b="1" lang="es-ES" sz="1600">
                <a:solidFill>
                  <a:schemeClr val="lt1"/>
                </a:solidFill>
                <a:latin typeface="Sorts Mill Goudy"/>
                <a:ea typeface="Sorts Mill Goudy"/>
                <a:cs typeface="Sorts Mill Goudy"/>
                <a:sym typeface="Sorts Mill Goudy"/>
              </a:rPr>
              <a:t>”</a:t>
            </a:r>
            <a:r>
              <a:rPr b="1" i="0" lang="es-ES" sz="1600" u="none" strike="noStrike">
                <a:solidFill>
                  <a:schemeClr val="lt1"/>
                </a:solidFill>
                <a:latin typeface="Sorts Mill Goudy"/>
                <a:ea typeface="Sorts Mill Goudy"/>
                <a:cs typeface="Sorts Mill Goudy"/>
                <a:sym typeface="Sorts Mill Goudy"/>
              </a:rPr>
              <a:t>.</a:t>
            </a:r>
            <a:endParaRPr sz="1600">
              <a:solidFill>
                <a:schemeClr val="lt1"/>
              </a:solidFill>
              <a:latin typeface="Sorts Mill Goudy"/>
              <a:ea typeface="Sorts Mill Goudy"/>
              <a:cs typeface="Sorts Mill Goudy"/>
              <a:sym typeface="Sorts Mill Goudy"/>
            </a:endParaRPr>
          </a:p>
        </p:txBody>
      </p:sp>
      <p:sp>
        <p:nvSpPr>
          <p:cNvPr id="235" name="Google Shape;235;p8"/>
          <p:cNvSpPr txBox="1"/>
          <p:nvPr/>
        </p:nvSpPr>
        <p:spPr>
          <a:xfrm>
            <a:off x="365760" y="1003382"/>
            <a:ext cx="11094720" cy="67710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ES" sz="2000" u="none" strike="noStrike">
                <a:solidFill>
                  <a:schemeClr val="lt1"/>
                </a:solidFill>
                <a:latin typeface="Sorts Mill Goudy"/>
                <a:ea typeface="Sorts Mill Goudy"/>
                <a:cs typeface="Sorts Mill Goudy"/>
                <a:sym typeface="Sorts Mill Goudy"/>
              </a:rPr>
              <a:t>Para poder responder los KPI’s referentes a nuestro proyecto tomamos los siguientes puntos:</a:t>
            </a:r>
            <a:br>
              <a:rPr lang="es-ES" sz="1800">
                <a:solidFill>
                  <a:schemeClr val="lt1"/>
                </a:solidFill>
                <a:latin typeface="Sorts Mill Goudy"/>
                <a:ea typeface="Sorts Mill Goudy"/>
                <a:cs typeface="Sorts Mill Goudy"/>
                <a:sym typeface="Sorts Mill Goudy"/>
              </a:rPr>
            </a:br>
            <a:endParaRPr sz="1800">
              <a:solidFill>
                <a:schemeClr val="lt1"/>
              </a:solidFill>
              <a:latin typeface="Sorts Mill Goudy"/>
              <a:ea typeface="Sorts Mill Goudy"/>
              <a:cs typeface="Sorts Mill Goudy"/>
              <a:sym typeface="Sorts Mill Goudy"/>
            </a:endParaRPr>
          </a:p>
        </p:txBody>
      </p:sp>
      <p:pic>
        <p:nvPicPr>
          <p:cNvPr id="236" name="Google Shape;236;p8"/>
          <p:cNvPicPr preferRelativeResize="0"/>
          <p:nvPr/>
        </p:nvPicPr>
        <p:blipFill>
          <a:blip r:embed="rId3">
            <a:alphaModFix/>
          </a:blip>
          <a:stretch>
            <a:fillRect/>
          </a:stretch>
        </p:blipFill>
        <p:spPr>
          <a:xfrm>
            <a:off x="3972476" y="1565751"/>
            <a:ext cx="8065172" cy="454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g1b1e0fa6979_0_0"/>
          <p:cNvPicPr preferRelativeResize="0"/>
          <p:nvPr/>
        </p:nvPicPr>
        <p:blipFill>
          <a:blip r:embed="rId3">
            <a:alphaModFix/>
          </a:blip>
          <a:stretch>
            <a:fillRect/>
          </a:stretch>
        </p:blipFill>
        <p:spPr>
          <a:xfrm>
            <a:off x="3944825" y="1201050"/>
            <a:ext cx="8171950" cy="4600692"/>
          </a:xfrm>
          <a:prstGeom prst="rect">
            <a:avLst/>
          </a:prstGeom>
          <a:noFill/>
          <a:ln>
            <a:noFill/>
          </a:ln>
        </p:spPr>
      </p:pic>
      <p:sp>
        <p:nvSpPr>
          <p:cNvPr id="243" name="Google Shape;243;g1b1e0fa6979_0_0"/>
          <p:cNvSpPr txBox="1"/>
          <p:nvPr/>
        </p:nvSpPr>
        <p:spPr>
          <a:xfrm>
            <a:off x="365742" y="357050"/>
            <a:ext cx="5067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600">
                <a:solidFill>
                  <a:schemeClr val="lt1"/>
                </a:solidFill>
                <a:latin typeface="Sorts Mill Goudy"/>
                <a:ea typeface="Sorts Mill Goudy"/>
                <a:cs typeface="Sorts Mill Goudy"/>
                <a:sym typeface="Sorts Mill Goudy"/>
              </a:rPr>
              <a:t>Cubo OLAP</a:t>
            </a:r>
            <a:endParaRPr sz="3600">
              <a:solidFill>
                <a:schemeClr val="lt1"/>
              </a:solidFill>
              <a:latin typeface="Sorts Mill Goudy"/>
              <a:ea typeface="Sorts Mill Goudy"/>
              <a:cs typeface="Sorts Mill Goudy"/>
              <a:sym typeface="Sorts Mill Goudy"/>
            </a:endParaRPr>
          </a:p>
        </p:txBody>
      </p:sp>
      <p:sp>
        <p:nvSpPr>
          <p:cNvPr id="244" name="Google Shape;244;g1b1e0fa6979_0_0"/>
          <p:cNvSpPr txBox="1"/>
          <p:nvPr/>
        </p:nvSpPr>
        <p:spPr>
          <a:xfrm>
            <a:off x="365750" y="1139050"/>
            <a:ext cx="3654300" cy="1693200"/>
          </a:xfrm>
          <a:prstGeom prst="rect">
            <a:avLst/>
          </a:prstGeom>
          <a:noFill/>
          <a:ln>
            <a:noFill/>
          </a:ln>
        </p:spPr>
        <p:txBody>
          <a:bodyPr anchorCtr="0" anchor="t" bIns="45700" lIns="91425" spcFirstLastPara="1" rIns="91425" wrap="square" tIns="45700">
            <a:spAutoFit/>
          </a:bodyPr>
          <a:lstStyle/>
          <a:p>
            <a:pPr indent="-342900" lvl="0" marL="342900" rtl="0" algn="l">
              <a:spcBef>
                <a:spcPts val="0"/>
              </a:spcBef>
              <a:spcAft>
                <a:spcPts val="0"/>
              </a:spcAft>
              <a:buClr>
                <a:schemeClr val="lt1"/>
              </a:buClr>
              <a:buSzPts val="2000"/>
              <a:buFont typeface="Noto Sans Symbols"/>
              <a:buChar char="❖"/>
            </a:pPr>
            <a:r>
              <a:rPr b="1" lang="es-ES" sz="2000">
                <a:solidFill>
                  <a:schemeClr val="lt1"/>
                </a:solidFill>
                <a:latin typeface="Sorts Mill Goudy"/>
                <a:ea typeface="Sorts Mill Goudy"/>
                <a:cs typeface="Sorts Mill Goudy"/>
                <a:sym typeface="Sorts Mill Goudy"/>
              </a:rPr>
              <a:t>Productos más vendidos</a:t>
            </a:r>
            <a:endParaRPr b="1" sz="2000">
              <a:solidFill>
                <a:schemeClr val="lt1"/>
              </a:solidFill>
              <a:latin typeface="Sorts Mill Goudy"/>
              <a:ea typeface="Sorts Mill Goudy"/>
              <a:cs typeface="Sorts Mill Goudy"/>
              <a:sym typeface="Sorts Mill Goudy"/>
            </a:endParaRPr>
          </a:p>
          <a:p>
            <a:pPr indent="0" lvl="0" marL="457200" rtl="0" algn="l">
              <a:spcBef>
                <a:spcPts val="0"/>
              </a:spcBef>
              <a:spcAft>
                <a:spcPts val="0"/>
              </a:spcAft>
              <a:buNone/>
            </a:pPr>
            <a:r>
              <a:t/>
            </a:r>
            <a:endParaRPr b="1" sz="2000">
              <a:solidFill>
                <a:schemeClr val="lt1"/>
              </a:solidFill>
              <a:latin typeface="Sorts Mill Goudy"/>
              <a:ea typeface="Sorts Mill Goudy"/>
              <a:cs typeface="Sorts Mill Goudy"/>
              <a:sym typeface="Sorts Mill Goudy"/>
            </a:endParaRPr>
          </a:p>
          <a:p>
            <a:pPr indent="0" lvl="0" marL="0" rtl="0" algn="l">
              <a:spcBef>
                <a:spcPts val="0"/>
              </a:spcBef>
              <a:spcAft>
                <a:spcPts val="0"/>
              </a:spcAft>
              <a:buClr>
                <a:schemeClr val="dk1"/>
              </a:buClr>
              <a:buFont typeface="Arial"/>
              <a:buNone/>
            </a:pPr>
            <a:r>
              <a:rPr b="1" lang="es-ES" sz="1600">
                <a:solidFill>
                  <a:schemeClr val="lt1"/>
                </a:solidFill>
                <a:latin typeface="Sorts Mill Goudy"/>
                <a:ea typeface="Sorts Mill Goudy"/>
                <a:cs typeface="Sorts Mill Goudy"/>
                <a:sym typeface="Sorts Mill Goudy"/>
              </a:rPr>
              <a:t>El producto más vendido de la 	empresa Bike Z son las “Mountain-200 Black”, mientras que la categoría que 	le dio más ventas a la empresa fue Road Bikes.</a:t>
            </a:r>
            <a:endParaRPr b="1" sz="2000">
              <a:solidFill>
                <a:schemeClr val="lt1"/>
              </a:solidFill>
              <a:latin typeface="Sorts Mill Goudy"/>
              <a:ea typeface="Sorts Mill Goudy"/>
              <a:cs typeface="Sorts Mill Goudy"/>
              <a:sym typeface="Sorts Mill Goudy"/>
            </a:endParaRPr>
          </a:p>
        </p:txBody>
      </p:sp>
    </p:spTree>
  </p:cSld>
  <p:clrMapOvr>
    <a:masterClrMapping/>
  </p:clrMapOvr>
</p:sld>
</file>

<file path=ppt/theme/theme1.xml><?xml version="1.0" encoding="utf-8"?>
<a:theme xmlns:a="http://schemas.openxmlformats.org/drawingml/2006/main" xmlns:r="http://schemas.openxmlformats.org/officeDocument/2006/relationships" name="SlateVTI">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VTI">
  <a:themeElements>
    <a:clrScheme name="Custom 35">
      <a:dk1>
        <a:srgbClr val="000000"/>
      </a:dk1>
      <a:lt1>
        <a:srgbClr val="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2022-12-04T04:40:19Z</dcterms:created>
  <dc:creator>ANDRES CORTEZ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